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sldIdLst>
    <p:sldId id="256" r:id="rId5"/>
    <p:sldId id="264" r:id="rId6"/>
    <p:sldId id="257" r:id="rId7"/>
    <p:sldId id="259" r:id="rId8"/>
    <p:sldId id="260" r:id="rId9"/>
    <p:sldId id="569" r:id="rId10"/>
    <p:sldId id="2158" r:id="rId11"/>
    <p:sldId id="262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0E2D"/>
    <a:srgbClr val="000B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AF0824-5683-443B-9D1B-52EEF5C9B68C}" v="244" dt="2022-10-07T14:56:53.5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684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33D870-87A4-4C0E-9F1F-6B5B5A638A1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>
        <a:scene3d>
          <a:camera prst="orthographicFront"/>
          <a:lightRig rig="threePt" dir="t">
            <a:rot lat="0" lon="0" rev="3600000"/>
          </a:lightRig>
        </a:scene3d>
      </dgm:spPr>
    </dgm:pt>
    <dgm:pt modelId="{892A85D0-5492-46C8-AC61-D8F1D2BAA2BF}">
      <dgm:prSet phldrT="[Text]" custT="1"/>
      <dgm:spPr>
        <a:xfrm>
          <a:off x="8155468" y="37907"/>
          <a:ext cx="2231253" cy="284324"/>
        </a:xfrm>
        <a:solidFill>
          <a:srgbClr val="0D47A1"/>
        </a:solidFill>
        <a:ln w="19050" cap="flat" cmpd="sng" algn="ctr">
          <a:solidFill>
            <a:srgbClr val="FFFFFF"/>
          </a:solidFill>
          <a:prstDash val="solid"/>
        </a:ln>
        <a:effectLst>
          <a:outerShdw blurRad="127000" dist="635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threePt" dir="t">
            <a:rot lat="0" lon="0" rev="3600000"/>
          </a:lightRig>
        </a:scene3d>
        <a:sp3d/>
      </dgm:spPr>
      <dgm:t>
        <a:bodyPr/>
        <a:lstStyle/>
        <a:p>
          <a:pPr>
            <a:lnSpc>
              <a:spcPct val="100000"/>
            </a:lnSpc>
          </a:pPr>
          <a:r>
            <a:rPr lang="en-GB" sz="1100" b="1" dirty="0">
              <a:solidFill>
                <a:srgbClr val="FFFFFF"/>
              </a:solidFill>
              <a:latin typeface="Calibri"/>
              <a:ea typeface="+mn-ea"/>
              <a:cs typeface="+mn-cs"/>
            </a:rPr>
            <a:t>Mobile Application</a:t>
          </a:r>
        </a:p>
      </dgm:t>
    </dgm:pt>
    <dgm:pt modelId="{63638ECD-D7A6-4DD0-9382-B943B6308459}" type="sibTrans" cxnId="{D4BD6603-AC36-40DE-A6D7-451E70DA24C3}">
      <dgm:prSet/>
      <dgm:spPr/>
      <dgm:t>
        <a:bodyPr/>
        <a:lstStyle/>
        <a:p>
          <a:endParaRPr lang="en-GB" sz="1200"/>
        </a:p>
      </dgm:t>
    </dgm:pt>
    <dgm:pt modelId="{7FF6B79E-5AAF-4ABE-AFE3-F7FDDCA80D54}" type="parTrans" cxnId="{D4BD6603-AC36-40DE-A6D7-451E70DA24C3}">
      <dgm:prSet/>
      <dgm:spPr/>
      <dgm:t>
        <a:bodyPr/>
        <a:lstStyle/>
        <a:p>
          <a:endParaRPr lang="en-GB" sz="1200"/>
        </a:p>
      </dgm:t>
    </dgm:pt>
    <dgm:pt modelId="{D4DF3343-1712-4E53-93AD-3327E3016DF8}">
      <dgm:prSet phldrT="[Text]" custT="1"/>
      <dgm:spPr>
        <a:xfrm>
          <a:off x="5437573" y="37907"/>
          <a:ext cx="2231253" cy="284324"/>
        </a:xfrm>
        <a:solidFill>
          <a:srgbClr val="0D47A1"/>
        </a:solidFill>
        <a:ln w="19050" cap="flat" cmpd="sng" algn="ctr">
          <a:solidFill>
            <a:srgbClr val="FFFFFF"/>
          </a:solidFill>
          <a:prstDash val="solid"/>
        </a:ln>
        <a:effectLst>
          <a:outerShdw blurRad="127000" dist="635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threePt" dir="t">
            <a:rot lat="0" lon="0" rev="3600000"/>
          </a:lightRig>
        </a:scene3d>
        <a:sp3d/>
      </dgm:spPr>
      <dgm:t>
        <a:bodyPr/>
        <a:lstStyle/>
        <a:p>
          <a:pPr>
            <a:lnSpc>
              <a:spcPct val="100000"/>
            </a:lnSpc>
          </a:pPr>
          <a:r>
            <a:rPr lang="en-GB" sz="1200" b="1" dirty="0">
              <a:solidFill>
                <a:srgbClr val="FFFFFF"/>
              </a:solidFill>
              <a:latin typeface="Calibri"/>
              <a:ea typeface="+mn-ea"/>
              <a:cs typeface="+mn-cs"/>
            </a:rPr>
            <a:t>NRA Show Web Application </a:t>
          </a:r>
        </a:p>
      </dgm:t>
    </dgm:pt>
    <dgm:pt modelId="{2256D149-6E6F-4FD5-A9D3-55C8D1629008}" type="sibTrans" cxnId="{6B0BC089-44D0-4E99-B556-473E6EEB5C89}">
      <dgm:prSet/>
      <dgm:spPr/>
      <dgm:t>
        <a:bodyPr/>
        <a:lstStyle/>
        <a:p>
          <a:endParaRPr lang="en-GB" sz="1200"/>
        </a:p>
      </dgm:t>
    </dgm:pt>
    <dgm:pt modelId="{C000B645-3B64-47AB-A4C8-2877D3FC5AFD}" type="parTrans" cxnId="{6B0BC089-44D0-4E99-B556-473E6EEB5C89}">
      <dgm:prSet/>
      <dgm:spPr/>
      <dgm:t>
        <a:bodyPr/>
        <a:lstStyle/>
        <a:p>
          <a:endParaRPr lang="en-GB" sz="1200"/>
        </a:p>
      </dgm:t>
    </dgm:pt>
    <dgm:pt modelId="{07E3A44C-7087-43FD-B7A3-2DD934989BCA}">
      <dgm:prSet phldrT="[Text]" custT="1"/>
      <dgm:spPr>
        <a:xfrm>
          <a:off x="2719678" y="37907"/>
          <a:ext cx="2231253" cy="284324"/>
        </a:xfrm>
        <a:solidFill>
          <a:srgbClr val="0D47A1"/>
        </a:solidFill>
        <a:ln w="19050" cap="flat" cmpd="sng" algn="ctr">
          <a:solidFill>
            <a:srgbClr val="FFFFFF"/>
          </a:solidFill>
          <a:prstDash val="solid"/>
        </a:ln>
        <a:effectLst>
          <a:outerShdw blurRad="127000" dist="635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threePt" dir="t">
            <a:rot lat="0" lon="0" rev="3600000"/>
          </a:lightRig>
        </a:scene3d>
        <a:sp3d/>
      </dgm:spPr>
      <dgm:t>
        <a:bodyPr/>
        <a:lstStyle/>
        <a:p>
          <a:pPr>
            <a:lnSpc>
              <a:spcPct val="100000"/>
            </a:lnSpc>
          </a:pPr>
          <a:r>
            <a:rPr lang="en-GB" sz="1200" b="1" dirty="0">
              <a:solidFill>
                <a:srgbClr val="FFFFFF"/>
              </a:solidFill>
              <a:latin typeface="Calibri"/>
              <a:ea typeface="+mn-ea"/>
              <a:cs typeface="+mn-cs"/>
            </a:rPr>
            <a:t>Embedded &amp; Web  Development</a:t>
          </a:r>
        </a:p>
      </dgm:t>
    </dgm:pt>
    <dgm:pt modelId="{AC58C035-F617-4A96-BA36-F4DA04A0F64B}" type="sibTrans" cxnId="{F465CDBF-3126-408E-A479-7397D7DFE57C}">
      <dgm:prSet/>
      <dgm:spPr/>
      <dgm:t>
        <a:bodyPr/>
        <a:lstStyle/>
        <a:p>
          <a:endParaRPr lang="en-GB" sz="1200"/>
        </a:p>
      </dgm:t>
    </dgm:pt>
    <dgm:pt modelId="{70C9DEEE-4C4B-422D-9B2D-75572B7196E4}" type="parTrans" cxnId="{F465CDBF-3126-408E-A479-7397D7DFE57C}">
      <dgm:prSet/>
      <dgm:spPr/>
      <dgm:t>
        <a:bodyPr/>
        <a:lstStyle/>
        <a:p>
          <a:endParaRPr lang="en-GB" sz="1200"/>
        </a:p>
      </dgm:t>
    </dgm:pt>
    <dgm:pt modelId="{E0A711F7-1FC5-4E29-B146-C96E6EEC2F22}">
      <dgm:prSet phldrT="[Text]" custT="1"/>
      <dgm:spPr>
        <a:xfrm>
          <a:off x="1783" y="37907"/>
          <a:ext cx="2231253" cy="284324"/>
        </a:xfrm>
        <a:solidFill>
          <a:srgbClr val="0D47A1"/>
        </a:solidFill>
        <a:ln w="19050" cap="flat" cmpd="sng" algn="ctr">
          <a:solidFill>
            <a:srgbClr val="FFFFFF"/>
          </a:solidFill>
          <a:prstDash val="solid"/>
        </a:ln>
        <a:effectLst>
          <a:outerShdw blurRad="127000" dist="635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threePt" dir="t">
            <a:rot lat="0" lon="0" rev="3600000"/>
          </a:lightRig>
        </a:scene3d>
        <a:sp3d/>
      </dgm:spPr>
      <dgm:t>
        <a:bodyPr/>
        <a:lstStyle/>
        <a:p>
          <a:pPr>
            <a:lnSpc>
              <a:spcPct val="100000"/>
            </a:lnSpc>
          </a:pPr>
          <a:r>
            <a:rPr lang="en-GB" sz="1200" b="1" dirty="0">
              <a:solidFill>
                <a:srgbClr val="FFFFFF"/>
              </a:solidFill>
              <a:latin typeface="Calibri"/>
              <a:ea typeface="+mn-ea"/>
              <a:cs typeface="+mn-cs"/>
            </a:rPr>
            <a:t>Embedded Software</a:t>
          </a:r>
        </a:p>
      </dgm:t>
    </dgm:pt>
    <dgm:pt modelId="{7653F84F-64A4-4E7F-9464-2DB6DE1E18B0}" type="sibTrans" cxnId="{5C5FFE11-FACF-48C0-AD35-025BA8BFEE56}">
      <dgm:prSet/>
      <dgm:spPr/>
      <dgm:t>
        <a:bodyPr/>
        <a:lstStyle/>
        <a:p>
          <a:endParaRPr lang="en-GB" sz="1200"/>
        </a:p>
      </dgm:t>
    </dgm:pt>
    <dgm:pt modelId="{7662DDA0-5E16-4C1E-814D-D2D3ABE4402F}" type="parTrans" cxnId="{5C5FFE11-FACF-48C0-AD35-025BA8BFEE56}">
      <dgm:prSet/>
      <dgm:spPr/>
      <dgm:t>
        <a:bodyPr/>
        <a:lstStyle/>
        <a:p>
          <a:endParaRPr lang="en-GB" sz="1200"/>
        </a:p>
      </dgm:t>
    </dgm:pt>
    <dgm:pt modelId="{371117E2-9079-43B8-8BA9-026E5F3A2E6F}">
      <dgm:prSet phldrT="[Text]" custT="1"/>
      <dgm:spPr>
        <a:xfrm>
          <a:off x="10873363" y="37907"/>
          <a:ext cx="2231253" cy="284324"/>
        </a:xfrm>
        <a:solidFill>
          <a:srgbClr val="0D47A1"/>
        </a:solidFill>
        <a:ln w="19050" cap="flat" cmpd="sng" algn="ctr">
          <a:solidFill>
            <a:srgbClr val="FFFFFF"/>
          </a:solidFill>
          <a:prstDash val="solid"/>
        </a:ln>
        <a:effectLst>
          <a:outerShdw blurRad="127000" dist="635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threePt" dir="t">
            <a:rot lat="0" lon="0" rev="3600000"/>
          </a:lightRig>
        </a:scene3d>
        <a:sp3d/>
      </dgm:spPr>
      <dgm:t>
        <a:bodyPr/>
        <a:lstStyle/>
        <a:p>
          <a:pPr>
            <a:lnSpc>
              <a:spcPct val="100000"/>
            </a:lnSpc>
          </a:pPr>
          <a:r>
            <a:rPr lang="en-GB" sz="1100" b="1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AWS Cloud Platform Development</a:t>
          </a:r>
          <a:endParaRPr lang="en-GB" sz="1100" b="1" kern="1200" dirty="0">
            <a:solidFill>
              <a:srgbClr val="FFFFFF"/>
            </a:solidFill>
            <a:effectLst>
              <a:outerShdw blurRad="190500" algn="tl" rotWithShape="0">
                <a:prstClr val="black">
                  <a:alpha val="50000"/>
                </a:prstClr>
              </a:outerShdw>
            </a:effectLst>
            <a:latin typeface="Calibri"/>
            <a:ea typeface="+mn-ea"/>
            <a:cs typeface="Arial" charset="0"/>
          </a:endParaRPr>
        </a:p>
      </dgm:t>
    </dgm:pt>
    <dgm:pt modelId="{29AD9936-E499-4784-B17E-98BFC15E2FE3}" type="sibTrans" cxnId="{425874EB-D2AC-4B0C-BC12-A5B9CEC28F5D}">
      <dgm:prSet/>
      <dgm:spPr/>
      <dgm:t>
        <a:bodyPr/>
        <a:lstStyle/>
        <a:p>
          <a:endParaRPr lang="en-GB" sz="1200"/>
        </a:p>
      </dgm:t>
    </dgm:pt>
    <dgm:pt modelId="{17D99DEE-131C-4167-8E0B-3E7E7DF8E3CE}" type="parTrans" cxnId="{425874EB-D2AC-4B0C-BC12-A5B9CEC28F5D}">
      <dgm:prSet/>
      <dgm:spPr/>
      <dgm:t>
        <a:bodyPr/>
        <a:lstStyle/>
        <a:p>
          <a:endParaRPr lang="en-GB" sz="1200"/>
        </a:p>
      </dgm:t>
    </dgm:pt>
    <dgm:pt modelId="{936E7FF5-B73A-4596-946B-FB8B30893E2D}" type="pres">
      <dgm:prSet presAssocID="{8B33D870-87A4-4C0E-9F1F-6B5B5A638A19}" presName="Name0" presStyleCnt="0">
        <dgm:presLayoutVars>
          <dgm:dir/>
          <dgm:resizeHandles val="exact"/>
        </dgm:presLayoutVars>
      </dgm:prSet>
      <dgm:spPr/>
    </dgm:pt>
    <dgm:pt modelId="{016CFBF0-0568-4B7F-BCDD-A02B34B8CEAC}" type="pres">
      <dgm:prSet presAssocID="{E0A711F7-1FC5-4E29-B146-C96E6EEC2F22}" presName="node" presStyleLbl="node1" presStyleIdx="0" presStyleCnt="5">
        <dgm:presLayoutVars>
          <dgm:bulletEnabled val="1"/>
        </dgm:presLayoutVars>
      </dgm:prSet>
      <dgm:spPr>
        <a:prstGeom prst="roundRect">
          <a:avLst/>
        </a:prstGeom>
      </dgm:spPr>
    </dgm:pt>
    <dgm:pt modelId="{76FA74B6-C718-4C76-82DE-5811EB9CB453}" type="pres">
      <dgm:prSet presAssocID="{7653F84F-64A4-4E7F-9464-2DB6DE1E18B0}" presName="sibTrans" presStyleLbl="sibTrans2D1" presStyleIdx="0" presStyleCnt="4"/>
      <dgm:spPr/>
    </dgm:pt>
    <dgm:pt modelId="{E573E484-078B-474C-A9F5-544B2241BC59}" type="pres">
      <dgm:prSet presAssocID="{7653F84F-64A4-4E7F-9464-2DB6DE1E18B0}" presName="connectorText" presStyleLbl="sibTrans2D1" presStyleIdx="0" presStyleCnt="4"/>
      <dgm:spPr/>
    </dgm:pt>
    <dgm:pt modelId="{D9823811-7807-4D4E-A666-9B968D234E44}" type="pres">
      <dgm:prSet presAssocID="{07E3A44C-7087-43FD-B7A3-2DD934989BCA}" presName="node" presStyleLbl="node1" presStyleIdx="1" presStyleCnt="5">
        <dgm:presLayoutVars>
          <dgm:bulletEnabled val="1"/>
        </dgm:presLayoutVars>
      </dgm:prSet>
      <dgm:spPr>
        <a:prstGeom prst="roundRect">
          <a:avLst/>
        </a:prstGeom>
      </dgm:spPr>
    </dgm:pt>
    <dgm:pt modelId="{0F0DD11A-19A9-4DC2-9906-2C9270770452}" type="pres">
      <dgm:prSet presAssocID="{AC58C035-F617-4A96-BA36-F4DA04A0F64B}" presName="sibTrans" presStyleLbl="sibTrans2D1" presStyleIdx="1" presStyleCnt="4"/>
      <dgm:spPr/>
    </dgm:pt>
    <dgm:pt modelId="{A2384E86-E0AE-4AA7-AFCE-A6FBDFF8A624}" type="pres">
      <dgm:prSet presAssocID="{AC58C035-F617-4A96-BA36-F4DA04A0F64B}" presName="connectorText" presStyleLbl="sibTrans2D1" presStyleIdx="1" presStyleCnt="4"/>
      <dgm:spPr/>
    </dgm:pt>
    <dgm:pt modelId="{4368C2D7-A612-4363-B89C-1EC4572B01A3}" type="pres">
      <dgm:prSet presAssocID="{D4DF3343-1712-4E53-93AD-3327E3016DF8}" presName="node" presStyleLbl="node1" presStyleIdx="2" presStyleCnt="5">
        <dgm:presLayoutVars>
          <dgm:bulletEnabled val="1"/>
        </dgm:presLayoutVars>
      </dgm:prSet>
      <dgm:spPr>
        <a:prstGeom prst="roundRect">
          <a:avLst/>
        </a:prstGeom>
      </dgm:spPr>
    </dgm:pt>
    <dgm:pt modelId="{2A2E3E84-1E9B-41A5-B2E7-6F9BA67FD02E}" type="pres">
      <dgm:prSet presAssocID="{2256D149-6E6F-4FD5-A9D3-55C8D1629008}" presName="sibTrans" presStyleLbl="sibTrans2D1" presStyleIdx="2" presStyleCnt="4"/>
      <dgm:spPr/>
    </dgm:pt>
    <dgm:pt modelId="{00F62706-3535-4DD9-84C8-39FE9935420D}" type="pres">
      <dgm:prSet presAssocID="{2256D149-6E6F-4FD5-A9D3-55C8D1629008}" presName="connectorText" presStyleLbl="sibTrans2D1" presStyleIdx="2" presStyleCnt="4"/>
      <dgm:spPr/>
    </dgm:pt>
    <dgm:pt modelId="{38F0532C-4880-4BA4-A168-8F4154CA9AE6}" type="pres">
      <dgm:prSet presAssocID="{892A85D0-5492-46C8-AC61-D8F1D2BAA2BF}" presName="node" presStyleLbl="node1" presStyleIdx="3" presStyleCnt="5">
        <dgm:presLayoutVars>
          <dgm:bulletEnabled val="1"/>
        </dgm:presLayoutVars>
      </dgm:prSet>
      <dgm:spPr>
        <a:prstGeom prst="roundRect">
          <a:avLst/>
        </a:prstGeom>
      </dgm:spPr>
    </dgm:pt>
    <dgm:pt modelId="{241DC4E9-3746-428C-B0BB-DF55CA73E0FC}" type="pres">
      <dgm:prSet presAssocID="{63638ECD-D7A6-4DD0-9382-B943B6308459}" presName="sibTrans" presStyleLbl="sibTrans2D1" presStyleIdx="3" presStyleCnt="4"/>
      <dgm:spPr/>
    </dgm:pt>
    <dgm:pt modelId="{9A1D267F-ADCC-4AF9-95D4-2E355701654E}" type="pres">
      <dgm:prSet presAssocID="{63638ECD-D7A6-4DD0-9382-B943B6308459}" presName="connectorText" presStyleLbl="sibTrans2D1" presStyleIdx="3" presStyleCnt="4"/>
      <dgm:spPr/>
    </dgm:pt>
    <dgm:pt modelId="{64434241-A251-4BFA-B3BB-92CE6730275B}" type="pres">
      <dgm:prSet presAssocID="{371117E2-9079-43B8-8BA9-026E5F3A2E6F}" presName="node" presStyleLbl="node1" presStyleIdx="4" presStyleCnt="5">
        <dgm:presLayoutVars>
          <dgm:bulletEnabled val="1"/>
        </dgm:presLayoutVars>
      </dgm:prSet>
      <dgm:spPr>
        <a:prstGeom prst="roundRect">
          <a:avLst/>
        </a:prstGeom>
      </dgm:spPr>
    </dgm:pt>
  </dgm:ptLst>
  <dgm:cxnLst>
    <dgm:cxn modelId="{D4BD6603-AC36-40DE-A6D7-451E70DA24C3}" srcId="{8B33D870-87A4-4C0E-9F1F-6B5B5A638A19}" destId="{892A85D0-5492-46C8-AC61-D8F1D2BAA2BF}" srcOrd="3" destOrd="0" parTransId="{7FF6B79E-5AAF-4ABE-AFE3-F7FDDCA80D54}" sibTransId="{63638ECD-D7A6-4DD0-9382-B943B6308459}"/>
    <dgm:cxn modelId="{5C5FFE11-FACF-48C0-AD35-025BA8BFEE56}" srcId="{8B33D870-87A4-4C0E-9F1F-6B5B5A638A19}" destId="{E0A711F7-1FC5-4E29-B146-C96E6EEC2F22}" srcOrd="0" destOrd="0" parTransId="{7662DDA0-5E16-4C1E-814D-D2D3ABE4402F}" sibTransId="{7653F84F-64A4-4E7F-9464-2DB6DE1E18B0}"/>
    <dgm:cxn modelId="{2FB4EB12-D59F-49B0-AC30-D0BEEFB2998F}" type="presOf" srcId="{371117E2-9079-43B8-8BA9-026E5F3A2E6F}" destId="{64434241-A251-4BFA-B3BB-92CE6730275B}" srcOrd="0" destOrd="0" presId="urn:microsoft.com/office/officeart/2005/8/layout/process1"/>
    <dgm:cxn modelId="{80AF7215-11A2-44F1-8D1F-D52D7A504B26}" type="presOf" srcId="{2256D149-6E6F-4FD5-A9D3-55C8D1629008}" destId="{2A2E3E84-1E9B-41A5-B2E7-6F9BA67FD02E}" srcOrd="0" destOrd="0" presId="urn:microsoft.com/office/officeart/2005/8/layout/process1"/>
    <dgm:cxn modelId="{BC10A217-A1F6-4CA6-BA9F-7447E68C0A62}" type="presOf" srcId="{E0A711F7-1FC5-4E29-B146-C96E6EEC2F22}" destId="{016CFBF0-0568-4B7F-BCDD-A02B34B8CEAC}" srcOrd="0" destOrd="0" presId="urn:microsoft.com/office/officeart/2005/8/layout/process1"/>
    <dgm:cxn modelId="{7BABC02D-A6BF-4024-9E59-6E42F65FE1AD}" type="presOf" srcId="{7653F84F-64A4-4E7F-9464-2DB6DE1E18B0}" destId="{E573E484-078B-474C-A9F5-544B2241BC59}" srcOrd="1" destOrd="0" presId="urn:microsoft.com/office/officeart/2005/8/layout/process1"/>
    <dgm:cxn modelId="{5BD9C247-FE14-4A67-980F-2A812777F653}" type="presOf" srcId="{2256D149-6E6F-4FD5-A9D3-55C8D1629008}" destId="{00F62706-3535-4DD9-84C8-39FE9935420D}" srcOrd="1" destOrd="0" presId="urn:microsoft.com/office/officeart/2005/8/layout/process1"/>
    <dgm:cxn modelId="{16D70A4D-09F1-4109-9DFB-10BAF1212C8D}" type="presOf" srcId="{8B33D870-87A4-4C0E-9F1F-6B5B5A638A19}" destId="{936E7FF5-B73A-4596-946B-FB8B30893E2D}" srcOrd="0" destOrd="0" presId="urn:microsoft.com/office/officeart/2005/8/layout/process1"/>
    <dgm:cxn modelId="{CF72F86E-1BFD-4955-919A-9627F80246E8}" type="presOf" srcId="{63638ECD-D7A6-4DD0-9382-B943B6308459}" destId="{9A1D267F-ADCC-4AF9-95D4-2E355701654E}" srcOrd="1" destOrd="0" presId="urn:microsoft.com/office/officeart/2005/8/layout/process1"/>
    <dgm:cxn modelId="{6E733473-6F3F-4D9D-9E92-FECB2EEC784B}" type="presOf" srcId="{7653F84F-64A4-4E7F-9464-2DB6DE1E18B0}" destId="{76FA74B6-C718-4C76-82DE-5811EB9CB453}" srcOrd="0" destOrd="0" presId="urn:microsoft.com/office/officeart/2005/8/layout/process1"/>
    <dgm:cxn modelId="{075B6778-1718-4649-B784-8DD1B3D8AFEA}" type="presOf" srcId="{892A85D0-5492-46C8-AC61-D8F1D2BAA2BF}" destId="{38F0532C-4880-4BA4-A168-8F4154CA9AE6}" srcOrd="0" destOrd="0" presId="urn:microsoft.com/office/officeart/2005/8/layout/process1"/>
    <dgm:cxn modelId="{5F452C80-F2B1-4E06-8800-3B8C8030FF9A}" type="presOf" srcId="{63638ECD-D7A6-4DD0-9382-B943B6308459}" destId="{241DC4E9-3746-428C-B0BB-DF55CA73E0FC}" srcOrd="0" destOrd="0" presId="urn:microsoft.com/office/officeart/2005/8/layout/process1"/>
    <dgm:cxn modelId="{6B0BC089-44D0-4E99-B556-473E6EEB5C89}" srcId="{8B33D870-87A4-4C0E-9F1F-6B5B5A638A19}" destId="{D4DF3343-1712-4E53-93AD-3327E3016DF8}" srcOrd="2" destOrd="0" parTransId="{C000B645-3B64-47AB-A4C8-2877D3FC5AFD}" sibTransId="{2256D149-6E6F-4FD5-A9D3-55C8D1629008}"/>
    <dgm:cxn modelId="{0FAB50B9-1B17-4CC2-8A6C-9C277D1497F4}" type="presOf" srcId="{07E3A44C-7087-43FD-B7A3-2DD934989BCA}" destId="{D9823811-7807-4D4E-A666-9B968D234E44}" srcOrd="0" destOrd="0" presId="urn:microsoft.com/office/officeart/2005/8/layout/process1"/>
    <dgm:cxn modelId="{65C51CBE-23F1-43F6-B289-3AFDB4706404}" type="presOf" srcId="{AC58C035-F617-4A96-BA36-F4DA04A0F64B}" destId="{0F0DD11A-19A9-4DC2-9906-2C9270770452}" srcOrd="0" destOrd="0" presId="urn:microsoft.com/office/officeart/2005/8/layout/process1"/>
    <dgm:cxn modelId="{F465CDBF-3126-408E-A479-7397D7DFE57C}" srcId="{8B33D870-87A4-4C0E-9F1F-6B5B5A638A19}" destId="{07E3A44C-7087-43FD-B7A3-2DD934989BCA}" srcOrd="1" destOrd="0" parTransId="{70C9DEEE-4C4B-422D-9B2D-75572B7196E4}" sibTransId="{AC58C035-F617-4A96-BA36-F4DA04A0F64B}"/>
    <dgm:cxn modelId="{01DC71D7-21DB-40B0-AFF3-8B89A8447EE9}" type="presOf" srcId="{AC58C035-F617-4A96-BA36-F4DA04A0F64B}" destId="{A2384E86-E0AE-4AA7-AFCE-A6FBDFF8A624}" srcOrd="1" destOrd="0" presId="urn:microsoft.com/office/officeart/2005/8/layout/process1"/>
    <dgm:cxn modelId="{0112A7E1-4B9C-4830-84F4-2A95EB4FAAB1}" type="presOf" srcId="{D4DF3343-1712-4E53-93AD-3327E3016DF8}" destId="{4368C2D7-A612-4363-B89C-1EC4572B01A3}" srcOrd="0" destOrd="0" presId="urn:microsoft.com/office/officeart/2005/8/layout/process1"/>
    <dgm:cxn modelId="{425874EB-D2AC-4B0C-BC12-A5B9CEC28F5D}" srcId="{8B33D870-87A4-4C0E-9F1F-6B5B5A638A19}" destId="{371117E2-9079-43B8-8BA9-026E5F3A2E6F}" srcOrd="4" destOrd="0" parTransId="{17D99DEE-131C-4167-8E0B-3E7E7DF8E3CE}" sibTransId="{29AD9936-E499-4784-B17E-98BFC15E2FE3}"/>
    <dgm:cxn modelId="{8A2425A0-29C2-4681-AD3B-7F4E94B93786}" type="presParOf" srcId="{936E7FF5-B73A-4596-946B-FB8B30893E2D}" destId="{016CFBF0-0568-4B7F-BCDD-A02B34B8CEAC}" srcOrd="0" destOrd="0" presId="urn:microsoft.com/office/officeart/2005/8/layout/process1"/>
    <dgm:cxn modelId="{C2492051-B86E-456D-BB4B-EBA72E32B4D2}" type="presParOf" srcId="{936E7FF5-B73A-4596-946B-FB8B30893E2D}" destId="{76FA74B6-C718-4C76-82DE-5811EB9CB453}" srcOrd="1" destOrd="0" presId="urn:microsoft.com/office/officeart/2005/8/layout/process1"/>
    <dgm:cxn modelId="{0A58D8C8-3658-4287-9A6F-CB438053F3A0}" type="presParOf" srcId="{76FA74B6-C718-4C76-82DE-5811EB9CB453}" destId="{E573E484-078B-474C-A9F5-544B2241BC59}" srcOrd="0" destOrd="0" presId="urn:microsoft.com/office/officeart/2005/8/layout/process1"/>
    <dgm:cxn modelId="{7D45FC16-74D4-4B77-9FC7-5348250ED931}" type="presParOf" srcId="{936E7FF5-B73A-4596-946B-FB8B30893E2D}" destId="{D9823811-7807-4D4E-A666-9B968D234E44}" srcOrd="2" destOrd="0" presId="urn:microsoft.com/office/officeart/2005/8/layout/process1"/>
    <dgm:cxn modelId="{F1A48591-30AD-4980-8951-C46676404F91}" type="presParOf" srcId="{936E7FF5-B73A-4596-946B-FB8B30893E2D}" destId="{0F0DD11A-19A9-4DC2-9906-2C9270770452}" srcOrd="3" destOrd="0" presId="urn:microsoft.com/office/officeart/2005/8/layout/process1"/>
    <dgm:cxn modelId="{C6A832E2-9E40-4513-8085-7FE6D89B3345}" type="presParOf" srcId="{0F0DD11A-19A9-4DC2-9906-2C9270770452}" destId="{A2384E86-E0AE-4AA7-AFCE-A6FBDFF8A624}" srcOrd="0" destOrd="0" presId="urn:microsoft.com/office/officeart/2005/8/layout/process1"/>
    <dgm:cxn modelId="{33D5157D-B9ED-4034-8E8E-631FD7C02C84}" type="presParOf" srcId="{936E7FF5-B73A-4596-946B-FB8B30893E2D}" destId="{4368C2D7-A612-4363-B89C-1EC4572B01A3}" srcOrd="4" destOrd="0" presId="urn:microsoft.com/office/officeart/2005/8/layout/process1"/>
    <dgm:cxn modelId="{2F838512-F4D1-4E48-A218-555C40ACC924}" type="presParOf" srcId="{936E7FF5-B73A-4596-946B-FB8B30893E2D}" destId="{2A2E3E84-1E9B-41A5-B2E7-6F9BA67FD02E}" srcOrd="5" destOrd="0" presId="urn:microsoft.com/office/officeart/2005/8/layout/process1"/>
    <dgm:cxn modelId="{0196BA10-980B-4979-A6F6-A115B003FDD2}" type="presParOf" srcId="{2A2E3E84-1E9B-41A5-B2E7-6F9BA67FD02E}" destId="{00F62706-3535-4DD9-84C8-39FE9935420D}" srcOrd="0" destOrd="0" presId="urn:microsoft.com/office/officeart/2005/8/layout/process1"/>
    <dgm:cxn modelId="{65340A86-ED99-492A-A299-1814D2455694}" type="presParOf" srcId="{936E7FF5-B73A-4596-946B-FB8B30893E2D}" destId="{38F0532C-4880-4BA4-A168-8F4154CA9AE6}" srcOrd="6" destOrd="0" presId="urn:microsoft.com/office/officeart/2005/8/layout/process1"/>
    <dgm:cxn modelId="{E99D08AC-ABF5-4077-8B4C-507DC87BCEDB}" type="presParOf" srcId="{936E7FF5-B73A-4596-946B-FB8B30893E2D}" destId="{241DC4E9-3746-428C-B0BB-DF55CA73E0FC}" srcOrd="7" destOrd="0" presId="urn:microsoft.com/office/officeart/2005/8/layout/process1"/>
    <dgm:cxn modelId="{30055F9E-9740-4950-A7ED-9396F536F5F2}" type="presParOf" srcId="{241DC4E9-3746-428C-B0BB-DF55CA73E0FC}" destId="{9A1D267F-ADCC-4AF9-95D4-2E355701654E}" srcOrd="0" destOrd="0" presId="urn:microsoft.com/office/officeart/2005/8/layout/process1"/>
    <dgm:cxn modelId="{54335434-6532-4D4F-88E4-8572D234F7D3}" type="presParOf" srcId="{936E7FF5-B73A-4596-946B-FB8B30893E2D}" destId="{64434241-A251-4BFA-B3BB-92CE6730275B}" srcOrd="8" destOrd="0" presId="urn:microsoft.com/office/officeart/2005/8/layout/process1"/>
  </dgm:cxnLst>
  <dgm:bg>
    <a:noFill/>
  </dgm:bg>
  <dgm:whole>
    <a:ln>
      <a:noFill/>
    </a:ln>
    <a:effectLst/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91E6F7-7771-4B00-98AD-ADEF671A2D54}" type="doc">
      <dgm:prSet loTypeId="urn:microsoft.com/office/officeart/2005/8/layout/hProcess1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0D78287-31AC-4636-B770-BA4C8A3F9CD9}">
      <dgm:prSet phldrT="[Text]" custT="1"/>
      <dgm:spPr/>
      <dgm:t>
        <a:bodyPr anchor="t"/>
        <a:lstStyle/>
        <a:p>
          <a:pPr algn="l"/>
          <a:r>
            <a:rPr lang="en-US" sz="1800" dirty="0"/>
            <a:t>2015</a:t>
          </a:r>
        </a:p>
        <a:p>
          <a:pPr algn="l"/>
          <a:r>
            <a:rPr lang="en-US" sz="1000" dirty="0">
              <a:solidFill>
                <a:srgbClr val="000000"/>
              </a:solidFill>
              <a:latin typeface="Calibri"/>
            </a:rPr>
            <a:t>- Primary partner for E</a:t>
          </a:r>
          <a:r>
            <a:rPr lang="en-IN" sz="1000" dirty="0">
              <a:solidFill>
                <a:srgbClr val="000000"/>
              </a:solidFill>
              <a:latin typeface="Calibri"/>
            </a:rPr>
            <a:t>ngg services (Embedded S/W &amp; Cloud based connectivity solutions)</a:t>
          </a:r>
        </a:p>
        <a:p>
          <a:pPr algn="l"/>
          <a:r>
            <a:rPr lang="en-IN" sz="1000" dirty="0">
              <a:solidFill>
                <a:srgbClr val="000000"/>
              </a:solidFill>
              <a:latin typeface="Calibri"/>
            </a:rPr>
            <a:t>- </a:t>
          </a:r>
          <a:r>
            <a:rPr lang="en-IN" sz="1000" b="1" dirty="0">
              <a:solidFill>
                <a:srgbClr val="000000"/>
              </a:solidFill>
              <a:latin typeface="Calibri"/>
            </a:rPr>
            <a:t>Embedded Software </a:t>
          </a:r>
          <a:r>
            <a:rPr lang="en-IN" sz="1000" dirty="0">
              <a:solidFill>
                <a:srgbClr val="000000"/>
              </a:solidFill>
              <a:latin typeface="Calibri"/>
            </a:rPr>
            <a:t>Test &amp; Development- Translator Board Developed by Emerson.</a:t>
          </a:r>
        </a:p>
      </dgm:t>
    </dgm:pt>
    <dgm:pt modelId="{CDADD003-D08C-465A-AB1A-491D86B5B043}" type="parTrans" cxnId="{2773CFAC-D001-4EFB-9113-71E427F90F23}">
      <dgm:prSet/>
      <dgm:spPr/>
      <dgm:t>
        <a:bodyPr/>
        <a:lstStyle/>
        <a:p>
          <a:pPr algn="l"/>
          <a:endParaRPr lang="en-US" sz="500"/>
        </a:p>
      </dgm:t>
    </dgm:pt>
    <dgm:pt modelId="{8FC1A1B3-120C-495C-9F9D-A349A565AC90}" type="sibTrans" cxnId="{2773CFAC-D001-4EFB-9113-71E427F90F23}">
      <dgm:prSet/>
      <dgm:spPr/>
      <dgm:t>
        <a:bodyPr/>
        <a:lstStyle/>
        <a:p>
          <a:pPr algn="l"/>
          <a:endParaRPr lang="en-US" sz="500"/>
        </a:p>
      </dgm:t>
    </dgm:pt>
    <dgm:pt modelId="{FDCF8696-F111-4FFD-B0D9-6A345125C96F}">
      <dgm:prSet phldrT="[Text]" custT="1"/>
      <dgm:spPr>
        <a:noFill/>
        <a:ln>
          <a:noFill/>
        </a:ln>
        <a:effectLst/>
      </dgm:spPr>
      <dgm:t>
        <a:bodyPr spcFirstLastPara="0" vert="horz" wrap="square" lIns="128016" tIns="128016" rIns="128016" bIns="128016" numCol="1" spcCol="1270" anchor="t" anchorCtr="0"/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2016</a:t>
          </a:r>
        </a:p>
        <a:p>
          <a:pPr marL="0"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000" kern="1200" dirty="0">
              <a:solidFill>
                <a:srgbClr val="000000"/>
              </a:solidFill>
              <a:latin typeface="Calibri"/>
              <a:ea typeface="+mn-ea"/>
              <a:cs typeface="+mn-cs"/>
            </a:rPr>
            <a:t>- Embedded Software development - KCCM Board. </a:t>
          </a:r>
        </a:p>
        <a:p>
          <a:pPr marL="0"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Char char="•"/>
          </a:pPr>
          <a:r>
            <a:rPr lang="en-IN" sz="1000" kern="1200" dirty="0">
              <a:solidFill>
                <a:srgbClr val="000000"/>
              </a:solidFill>
              <a:latin typeface="Calibri"/>
              <a:ea typeface="+mn-ea"/>
              <a:cs typeface="+mn-cs"/>
            </a:rPr>
            <a:t>- </a:t>
          </a:r>
          <a:r>
            <a:rPr lang="en-IN" sz="1000" b="1" kern="1200" dirty="0">
              <a:solidFill>
                <a:srgbClr val="000000"/>
              </a:solidFill>
              <a:latin typeface="Calibri"/>
              <a:ea typeface="+mn-ea"/>
              <a:cs typeface="+mn-cs"/>
            </a:rPr>
            <a:t>KCCM &amp; PC Based application Development</a:t>
          </a:r>
          <a:r>
            <a:rPr lang="en-IN" sz="1000" kern="1200" dirty="0">
              <a:solidFill>
                <a:srgbClr val="000000"/>
              </a:solidFill>
              <a:latin typeface="Calibri"/>
              <a:ea typeface="+mn-ea"/>
              <a:cs typeface="+mn-cs"/>
            </a:rPr>
            <a:t> Menu Push Feature</a:t>
          </a:r>
          <a:endParaRPr lang="en-US" sz="1000" kern="1200" dirty="0">
            <a:solidFill>
              <a:srgbClr val="000000"/>
            </a:solidFill>
            <a:latin typeface="Calibri"/>
            <a:ea typeface="+mn-ea"/>
            <a:cs typeface="+mn-cs"/>
          </a:endParaRPr>
        </a:p>
      </dgm:t>
    </dgm:pt>
    <dgm:pt modelId="{3659FA56-E1B7-4181-96A4-B1831B7EEAEB}" type="parTrans" cxnId="{D5FEF33D-C9D1-4430-868E-C4E28D285BF3}">
      <dgm:prSet/>
      <dgm:spPr/>
      <dgm:t>
        <a:bodyPr/>
        <a:lstStyle/>
        <a:p>
          <a:pPr algn="l"/>
          <a:endParaRPr lang="en-US" sz="500"/>
        </a:p>
      </dgm:t>
    </dgm:pt>
    <dgm:pt modelId="{0BFC52DF-68CB-4093-AD73-33F0C3BEBC7E}" type="sibTrans" cxnId="{D5FEF33D-C9D1-4430-868E-C4E28D285BF3}">
      <dgm:prSet/>
      <dgm:spPr/>
      <dgm:t>
        <a:bodyPr/>
        <a:lstStyle/>
        <a:p>
          <a:pPr algn="l"/>
          <a:endParaRPr lang="en-US" sz="500"/>
        </a:p>
      </dgm:t>
    </dgm:pt>
    <dgm:pt modelId="{EA010A9E-16FA-4D5F-A37C-E87232F094F8}">
      <dgm:prSet phldrT="[Text]" custT="1"/>
      <dgm:spPr/>
      <dgm:t>
        <a:bodyPr anchor="t"/>
        <a:lstStyle/>
        <a:p>
          <a:pPr algn="l"/>
          <a:r>
            <a:rPr lang="en-US" sz="1800" kern="1200" dirty="0"/>
            <a:t>2017</a:t>
          </a:r>
        </a:p>
        <a:p>
          <a:pPr algn="l"/>
          <a:r>
            <a:rPr lang="en-US" sz="1050" kern="1200" dirty="0">
              <a:solidFill>
                <a:srgbClr val="000000"/>
              </a:solidFill>
              <a:latin typeface="Calibri"/>
            </a:rPr>
            <a:t>- </a:t>
          </a:r>
          <a:r>
            <a:rPr lang="en-US" sz="1000" b="1" kern="1200" dirty="0">
              <a:solidFill>
                <a:srgbClr val="000000"/>
              </a:solidFill>
              <a:latin typeface="Calibri"/>
              <a:ea typeface="+mn-ea"/>
              <a:cs typeface="+mn-cs"/>
            </a:rPr>
            <a:t>Mobile – Android + IOS Application</a:t>
          </a:r>
          <a:r>
            <a:rPr lang="en-US" sz="1000" kern="1200" dirty="0">
              <a:solidFill>
                <a:srgbClr val="000000"/>
              </a:solidFill>
              <a:latin typeface="Calibri"/>
              <a:ea typeface="+mn-ea"/>
              <a:cs typeface="+mn-cs"/>
            </a:rPr>
            <a:t> Development for Defiled</a:t>
          </a:r>
          <a:r>
            <a:rPr lang="en-US" sz="1050" kern="1200" dirty="0">
              <a:solidFill>
                <a:srgbClr val="000000"/>
              </a:solidFill>
              <a:latin typeface="Calibri"/>
            </a:rPr>
            <a:t>.</a:t>
          </a:r>
        </a:p>
        <a:p>
          <a:pPr algn="l"/>
          <a:r>
            <a:rPr lang="en-US" sz="1050" b="0" kern="1200" dirty="0">
              <a:solidFill>
                <a:srgbClr val="000000"/>
              </a:solidFill>
              <a:latin typeface="Calibri"/>
            </a:rPr>
            <a:t>- KCCM – IoT integrated with Delfield, Merco &amp; Convotherm brands</a:t>
          </a:r>
          <a:endParaRPr lang="en-US" sz="1050" kern="1200" dirty="0"/>
        </a:p>
      </dgm:t>
    </dgm:pt>
    <dgm:pt modelId="{559F1FC6-58F6-43C1-B768-67B63479A3D0}" type="parTrans" cxnId="{7348FB4A-7459-42C0-83BF-5FDA12FE76F7}">
      <dgm:prSet/>
      <dgm:spPr/>
      <dgm:t>
        <a:bodyPr/>
        <a:lstStyle/>
        <a:p>
          <a:pPr algn="l"/>
          <a:endParaRPr lang="en-US" sz="500"/>
        </a:p>
      </dgm:t>
    </dgm:pt>
    <dgm:pt modelId="{99DBFDAD-BA6F-4864-80B4-C9F582428274}" type="sibTrans" cxnId="{7348FB4A-7459-42C0-83BF-5FDA12FE76F7}">
      <dgm:prSet/>
      <dgm:spPr/>
      <dgm:t>
        <a:bodyPr/>
        <a:lstStyle/>
        <a:p>
          <a:pPr algn="l"/>
          <a:endParaRPr lang="en-US" sz="500"/>
        </a:p>
      </dgm:t>
    </dgm:pt>
    <dgm:pt modelId="{67340473-9268-4D0D-A14B-29CC774D71B3}">
      <dgm:prSet phldrT="[Text]" custT="1"/>
      <dgm:spPr/>
      <dgm:t>
        <a:bodyPr anchor="t"/>
        <a:lstStyle/>
        <a:p>
          <a:pPr algn="l"/>
          <a:r>
            <a:rPr lang="en-US" sz="1800" dirty="0"/>
            <a:t>2019</a:t>
          </a:r>
        </a:p>
        <a:p>
          <a:pPr algn="l"/>
          <a:r>
            <a:rPr lang="en-US" sz="1000" b="0" dirty="0">
              <a:solidFill>
                <a:srgbClr val="000000"/>
              </a:solidFill>
              <a:latin typeface="Calibri"/>
            </a:rPr>
            <a:t>- </a:t>
          </a:r>
          <a:r>
            <a:rPr lang="en-US" sz="1000" b="1" dirty="0">
              <a:solidFill>
                <a:srgbClr val="000000"/>
              </a:solidFill>
              <a:latin typeface="Calibri"/>
            </a:rPr>
            <a:t>Platform Development Approach for all the brands - </a:t>
          </a:r>
          <a:r>
            <a:rPr lang="en-US" sz="1000" b="0" dirty="0">
              <a:solidFill>
                <a:srgbClr val="000000"/>
              </a:solidFill>
              <a:latin typeface="Calibri"/>
            </a:rPr>
            <a:t>fulfill various customer needs with single solution</a:t>
          </a:r>
        </a:p>
        <a:p>
          <a:pPr algn="l"/>
          <a:r>
            <a:rPr lang="en-US" sz="1000" b="0" dirty="0">
              <a:solidFill>
                <a:srgbClr val="000000"/>
              </a:solidFill>
              <a:latin typeface="Calibri"/>
            </a:rPr>
            <a:t>- 9 Brands Connected Across Globe.</a:t>
          </a:r>
          <a:endParaRPr lang="en-US" sz="1000" b="0" dirty="0"/>
        </a:p>
      </dgm:t>
    </dgm:pt>
    <dgm:pt modelId="{7F38F178-BD79-4F65-BA10-5B4133610EEB}" type="parTrans" cxnId="{13B6EC66-0DAF-4DDC-89CF-374ED0FEAFAB}">
      <dgm:prSet/>
      <dgm:spPr/>
      <dgm:t>
        <a:bodyPr/>
        <a:lstStyle/>
        <a:p>
          <a:pPr algn="l"/>
          <a:endParaRPr lang="en-US" sz="1100"/>
        </a:p>
      </dgm:t>
    </dgm:pt>
    <dgm:pt modelId="{37D54528-5D8A-414B-A31D-0C09D4DFBA63}" type="sibTrans" cxnId="{13B6EC66-0DAF-4DDC-89CF-374ED0FEAFAB}">
      <dgm:prSet/>
      <dgm:spPr/>
      <dgm:t>
        <a:bodyPr/>
        <a:lstStyle/>
        <a:p>
          <a:pPr algn="l"/>
          <a:endParaRPr lang="en-US" sz="1100"/>
        </a:p>
      </dgm:t>
    </dgm:pt>
    <dgm:pt modelId="{916BCC4D-8956-4BA8-A3CE-C3E045C98015}">
      <dgm:prSet phldrT="[Text]" custT="1"/>
      <dgm:spPr/>
      <dgm:t>
        <a:bodyPr/>
        <a:lstStyle/>
        <a:p>
          <a:pPr algn="l"/>
          <a:r>
            <a:rPr lang="en-US" sz="1800" dirty="0"/>
            <a:t>2018</a:t>
          </a:r>
        </a:p>
        <a:p>
          <a:pPr algn="l"/>
          <a:r>
            <a:rPr lang="en-US" sz="1000" b="0" dirty="0">
              <a:solidFill>
                <a:srgbClr val="000000"/>
              </a:solidFill>
              <a:latin typeface="Calibri"/>
            </a:rPr>
            <a:t>- </a:t>
          </a:r>
          <a:r>
            <a:rPr lang="en-US" sz="1000" b="1" dirty="0">
              <a:solidFill>
                <a:srgbClr val="000000"/>
              </a:solidFill>
              <a:latin typeface="Calibri"/>
            </a:rPr>
            <a:t>KitchenConnect IoT Solution</a:t>
          </a:r>
          <a:r>
            <a:rPr lang="en-US" sz="1000" b="0" dirty="0">
              <a:solidFill>
                <a:srgbClr val="000000"/>
              </a:solidFill>
              <a:latin typeface="Calibri"/>
            </a:rPr>
            <a:t> Demo at </a:t>
          </a:r>
          <a:r>
            <a:rPr lang="en-US" sz="1000" b="1" dirty="0">
              <a:solidFill>
                <a:srgbClr val="000000"/>
              </a:solidFill>
              <a:latin typeface="Calibri"/>
            </a:rPr>
            <a:t>NRA 2018 show</a:t>
          </a:r>
          <a:r>
            <a:rPr lang="en-US" sz="1000" b="0" dirty="0">
              <a:solidFill>
                <a:srgbClr val="000000"/>
              </a:solidFill>
              <a:latin typeface="Calibri"/>
            </a:rPr>
            <a:t> for Merrychef Oven, Indigo Ice and Garland Grill.</a:t>
          </a:r>
        </a:p>
        <a:p>
          <a:pPr algn="l"/>
          <a:r>
            <a:rPr lang="en-US" sz="1000" b="0" dirty="0">
              <a:solidFill>
                <a:srgbClr val="000000"/>
              </a:solidFill>
              <a:latin typeface="Calibri"/>
            </a:rPr>
            <a:t>- </a:t>
          </a:r>
          <a:r>
            <a:rPr lang="en-US" sz="1000" b="1" dirty="0">
              <a:solidFill>
                <a:srgbClr val="000000"/>
              </a:solidFill>
              <a:latin typeface="Calibri"/>
            </a:rPr>
            <a:t>Platform based single solution approach reviewed by AWS</a:t>
          </a:r>
          <a:endParaRPr lang="en-US" sz="1000" b="1" dirty="0"/>
        </a:p>
      </dgm:t>
    </dgm:pt>
    <dgm:pt modelId="{5A726B63-6881-4307-B47F-C6A3451C6583}" type="parTrans" cxnId="{19BC75CD-F556-4121-A7F9-6D8EF8A2E13A}">
      <dgm:prSet/>
      <dgm:spPr/>
      <dgm:t>
        <a:bodyPr/>
        <a:lstStyle/>
        <a:p>
          <a:pPr algn="l"/>
          <a:endParaRPr lang="en-US" sz="1100"/>
        </a:p>
      </dgm:t>
    </dgm:pt>
    <dgm:pt modelId="{EB2A12BD-936D-4731-BD6F-097C5D1A9D1F}" type="sibTrans" cxnId="{19BC75CD-F556-4121-A7F9-6D8EF8A2E13A}">
      <dgm:prSet/>
      <dgm:spPr/>
      <dgm:t>
        <a:bodyPr/>
        <a:lstStyle/>
        <a:p>
          <a:pPr algn="l"/>
          <a:endParaRPr lang="en-US" sz="1100"/>
        </a:p>
      </dgm:t>
    </dgm:pt>
    <dgm:pt modelId="{A9BB1AAB-72ED-4F25-BBB6-6086FBA09582}">
      <dgm:prSet phldrT="[Text]" custT="1"/>
      <dgm:spPr/>
      <dgm:t>
        <a:bodyPr/>
        <a:lstStyle/>
        <a:p>
          <a:pPr algn="l"/>
          <a:r>
            <a:rPr lang="en-US" sz="1800" dirty="0"/>
            <a:t>2020</a:t>
          </a:r>
        </a:p>
        <a:p>
          <a:pPr algn="l"/>
          <a:r>
            <a:rPr lang="en-US" sz="1000" dirty="0">
              <a:latin typeface="+mj-lt"/>
            </a:rPr>
            <a:t>- </a:t>
          </a:r>
          <a:r>
            <a:rPr lang="en-US" sz="1000" b="1" dirty="0">
              <a:latin typeface="+mj-lt"/>
            </a:rPr>
            <a:t>4 brands onboarded on Platform based IoT Solution- </a:t>
          </a:r>
          <a:r>
            <a:rPr lang="en-US" sz="1000" dirty="0">
              <a:latin typeface="+mj-lt"/>
            </a:rPr>
            <a:t>Crem, Merco, Merrychef, Convotherm.</a:t>
          </a:r>
        </a:p>
        <a:p>
          <a:pPr algn="l"/>
          <a:r>
            <a:rPr lang="en-US" sz="1000" dirty="0">
              <a:latin typeface="+mj-lt"/>
            </a:rPr>
            <a:t>- Progressive Web Application for Mobile</a:t>
          </a:r>
        </a:p>
        <a:p>
          <a:pPr algn="l"/>
          <a:r>
            <a:rPr lang="en-US" sz="1000" dirty="0">
              <a:latin typeface="+mj-lt"/>
            </a:rPr>
            <a:t>- Media Mgmt. OTA (80 MB) for coffee Machines</a:t>
          </a:r>
        </a:p>
        <a:p>
          <a:pPr algn="l"/>
          <a:r>
            <a:rPr lang="en-US" sz="1000" dirty="0">
              <a:latin typeface="+mj-lt"/>
            </a:rPr>
            <a:t>- Starbucks Cloud Connectivity </a:t>
          </a:r>
        </a:p>
      </dgm:t>
    </dgm:pt>
    <dgm:pt modelId="{135CE299-AAF2-4419-8573-FD43CF19D221}" type="parTrans" cxnId="{FEC4FC22-9BFC-4394-9382-7D8750F2D9A8}">
      <dgm:prSet/>
      <dgm:spPr/>
      <dgm:t>
        <a:bodyPr/>
        <a:lstStyle/>
        <a:p>
          <a:pPr algn="l"/>
          <a:endParaRPr lang="en-US" sz="1100"/>
        </a:p>
      </dgm:t>
    </dgm:pt>
    <dgm:pt modelId="{C03EFB34-3096-4BED-A459-3098F8876C55}" type="sibTrans" cxnId="{FEC4FC22-9BFC-4394-9382-7D8750F2D9A8}">
      <dgm:prSet/>
      <dgm:spPr/>
      <dgm:t>
        <a:bodyPr/>
        <a:lstStyle/>
        <a:p>
          <a:pPr algn="l"/>
          <a:endParaRPr lang="en-US" sz="1100"/>
        </a:p>
      </dgm:t>
    </dgm:pt>
    <dgm:pt modelId="{EAA17F0C-D2FF-4FEF-8819-F516E55F2663}" type="pres">
      <dgm:prSet presAssocID="{BD91E6F7-7771-4B00-98AD-ADEF671A2D54}" presName="Name0" presStyleCnt="0">
        <dgm:presLayoutVars>
          <dgm:dir/>
          <dgm:resizeHandles val="exact"/>
        </dgm:presLayoutVars>
      </dgm:prSet>
      <dgm:spPr/>
    </dgm:pt>
    <dgm:pt modelId="{1AA86C85-6637-4A9E-994E-6FAB0AF67BCF}" type="pres">
      <dgm:prSet presAssocID="{BD91E6F7-7771-4B00-98AD-ADEF671A2D54}" presName="arrow" presStyleLbl="bgShp" presStyleIdx="0" presStyleCnt="1" custScaleY="34660" custLinFactNeighborY="10846"/>
      <dgm:spPr>
        <a:solidFill>
          <a:srgbClr val="7F7F7F"/>
        </a:solidFill>
      </dgm:spPr>
    </dgm:pt>
    <dgm:pt modelId="{2BEAC4C6-70EE-40FF-A323-B8E31F2D65F9}" type="pres">
      <dgm:prSet presAssocID="{BD91E6F7-7771-4B00-98AD-ADEF671A2D54}" presName="points" presStyleCnt="0"/>
      <dgm:spPr/>
    </dgm:pt>
    <dgm:pt modelId="{A0D659C0-14CE-42F5-AF63-6724F9A29992}" type="pres">
      <dgm:prSet presAssocID="{E0D78287-31AC-4636-B770-BA4C8A3F9CD9}" presName="compositeA" presStyleCnt="0"/>
      <dgm:spPr/>
    </dgm:pt>
    <dgm:pt modelId="{CABA25F4-4D4D-485E-A357-24BC66D13623}" type="pres">
      <dgm:prSet presAssocID="{E0D78287-31AC-4636-B770-BA4C8A3F9CD9}" presName="textA" presStyleLbl="revTx" presStyleIdx="0" presStyleCnt="6" custScaleY="62510" custLinFactNeighborX="3773" custLinFactNeighborY="-5591">
        <dgm:presLayoutVars>
          <dgm:bulletEnabled val="1"/>
        </dgm:presLayoutVars>
      </dgm:prSet>
      <dgm:spPr/>
    </dgm:pt>
    <dgm:pt modelId="{E5BD90EB-51B2-4834-9F3D-37CEB1A6E988}" type="pres">
      <dgm:prSet presAssocID="{E0D78287-31AC-4636-B770-BA4C8A3F9CD9}" presName="circleA" presStyleLbl="node1" presStyleIdx="0" presStyleCnt="6" custScaleY="53430" custLinFactNeighborX="1649" custLinFactNeighborY="81384"/>
      <dgm:spPr/>
    </dgm:pt>
    <dgm:pt modelId="{283063D1-F28C-4265-B925-EF7A79302A57}" type="pres">
      <dgm:prSet presAssocID="{E0D78287-31AC-4636-B770-BA4C8A3F9CD9}" presName="spaceA" presStyleCnt="0"/>
      <dgm:spPr/>
    </dgm:pt>
    <dgm:pt modelId="{FFB4212B-D492-4F14-A363-FF9B8A8B4D92}" type="pres">
      <dgm:prSet presAssocID="{8FC1A1B3-120C-495C-9F9D-A349A565AC90}" presName="space" presStyleCnt="0"/>
      <dgm:spPr/>
    </dgm:pt>
    <dgm:pt modelId="{337BA152-A2D8-4387-8668-D02838E1C39C}" type="pres">
      <dgm:prSet presAssocID="{FDCF8696-F111-4FFD-B0D9-6A345125C96F}" presName="compositeB" presStyleCnt="0"/>
      <dgm:spPr/>
    </dgm:pt>
    <dgm:pt modelId="{1B0E81FE-992F-4BCC-A6C8-294CDCCD108D}" type="pres">
      <dgm:prSet presAssocID="{FDCF8696-F111-4FFD-B0D9-6A345125C96F}" presName="textB" presStyleLbl="revTx" presStyleIdx="1" presStyleCnt="6" custLinFactY="-45633" custLinFactNeighborX="11907" custLinFactNeighborY="-100000">
        <dgm:presLayoutVars>
          <dgm:bulletEnabled val="1"/>
        </dgm:presLayoutVars>
      </dgm:prSet>
      <dgm:spPr>
        <a:xfrm>
          <a:off x="1775199" y="0"/>
          <a:ext cx="1715354" cy="2306212"/>
        </a:xfrm>
        <a:prstGeom prst="rect">
          <a:avLst/>
        </a:prstGeom>
      </dgm:spPr>
    </dgm:pt>
    <dgm:pt modelId="{15CF9ED1-FA2F-40D3-B73D-68A61729E69C}" type="pres">
      <dgm:prSet presAssocID="{FDCF8696-F111-4FFD-B0D9-6A345125C96F}" presName="circleB" presStyleLbl="node1" presStyleIdx="1" presStyleCnt="6" custScaleY="53430" custLinFactNeighborY="44886"/>
      <dgm:spPr/>
    </dgm:pt>
    <dgm:pt modelId="{36902122-8101-428E-A8B9-D531E14CFC8F}" type="pres">
      <dgm:prSet presAssocID="{FDCF8696-F111-4FFD-B0D9-6A345125C96F}" presName="spaceB" presStyleCnt="0"/>
      <dgm:spPr/>
    </dgm:pt>
    <dgm:pt modelId="{8421CEE4-C3BD-4038-9E8F-C9093EC5149B}" type="pres">
      <dgm:prSet presAssocID="{0BFC52DF-68CB-4093-AD73-33F0C3BEBC7E}" presName="space" presStyleCnt="0"/>
      <dgm:spPr/>
    </dgm:pt>
    <dgm:pt modelId="{B45577DE-1F3C-4D71-8D89-DF5BB5FEB43A}" type="pres">
      <dgm:prSet presAssocID="{EA010A9E-16FA-4D5F-A37C-E87232F094F8}" presName="compositeA" presStyleCnt="0"/>
      <dgm:spPr/>
    </dgm:pt>
    <dgm:pt modelId="{D81F616F-72D6-4C20-A790-D841CAC7CCB4}" type="pres">
      <dgm:prSet presAssocID="{EA010A9E-16FA-4D5F-A37C-E87232F094F8}" presName="textA" presStyleLbl="revTx" presStyleIdx="2" presStyleCnt="6" custScaleY="68915" custLinFactNeighborX="17421" custLinFactNeighborY="-3551">
        <dgm:presLayoutVars>
          <dgm:bulletEnabled val="1"/>
        </dgm:presLayoutVars>
      </dgm:prSet>
      <dgm:spPr/>
    </dgm:pt>
    <dgm:pt modelId="{0250827F-EAE4-49A1-AD98-00917F793FEA}" type="pres">
      <dgm:prSet presAssocID="{EA010A9E-16FA-4D5F-A37C-E87232F094F8}" presName="circleA" presStyleLbl="node1" presStyleIdx="2" presStyleCnt="6" custScaleY="53430" custLinFactNeighborX="65796" custLinFactNeighborY="77723"/>
      <dgm:spPr/>
    </dgm:pt>
    <dgm:pt modelId="{D327A2D9-0942-4B71-B28E-13C9A63C3EB6}" type="pres">
      <dgm:prSet presAssocID="{EA010A9E-16FA-4D5F-A37C-E87232F094F8}" presName="spaceA" presStyleCnt="0"/>
      <dgm:spPr/>
    </dgm:pt>
    <dgm:pt modelId="{66305414-AFFF-4AE8-BC85-F86A7E35F8EF}" type="pres">
      <dgm:prSet presAssocID="{99DBFDAD-BA6F-4864-80B4-C9F582428274}" presName="space" presStyleCnt="0"/>
      <dgm:spPr/>
    </dgm:pt>
    <dgm:pt modelId="{A2100B95-74FA-4F46-A7B4-4843EF67E2E8}" type="pres">
      <dgm:prSet presAssocID="{916BCC4D-8956-4BA8-A3CE-C3E045C98015}" presName="compositeB" presStyleCnt="0"/>
      <dgm:spPr/>
    </dgm:pt>
    <dgm:pt modelId="{F7D1B4AF-A6B5-4A76-91D9-44BCB180686C}" type="pres">
      <dgm:prSet presAssocID="{916BCC4D-8956-4BA8-A3CE-C3E045C98015}" presName="textB" presStyleLbl="revTx" presStyleIdx="3" presStyleCnt="6" custLinFactY="-49019" custLinFactNeighborX="25493" custLinFactNeighborY="-100000">
        <dgm:presLayoutVars>
          <dgm:bulletEnabled val="1"/>
        </dgm:presLayoutVars>
      </dgm:prSet>
      <dgm:spPr/>
    </dgm:pt>
    <dgm:pt modelId="{236DF203-7671-48C9-8FAC-42F2E1F5FA24}" type="pres">
      <dgm:prSet presAssocID="{916BCC4D-8956-4BA8-A3CE-C3E045C98015}" presName="circleB" presStyleLbl="node1" presStyleIdx="3" presStyleCnt="6" custScaleY="53430" custLinFactNeighborX="85999" custLinFactNeighborY="50805"/>
      <dgm:spPr/>
    </dgm:pt>
    <dgm:pt modelId="{340ADC70-4CF2-443A-AA05-064AE33B23F8}" type="pres">
      <dgm:prSet presAssocID="{916BCC4D-8956-4BA8-A3CE-C3E045C98015}" presName="spaceB" presStyleCnt="0"/>
      <dgm:spPr/>
    </dgm:pt>
    <dgm:pt modelId="{E6AC0904-DE9A-4FEB-AB1C-81155DD261DA}" type="pres">
      <dgm:prSet presAssocID="{EB2A12BD-936D-4731-BD6F-097C5D1A9D1F}" presName="space" presStyleCnt="0"/>
      <dgm:spPr/>
    </dgm:pt>
    <dgm:pt modelId="{C8A38FEA-9E02-4A46-B437-1F1335744661}" type="pres">
      <dgm:prSet presAssocID="{67340473-9268-4D0D-A14B-29CC774D71B3}" presName="compositeA" presStyleCnt="0"/>
      <dgm:spPr/>
    </dgm:pt>
    <dgm:pt modelId="{DB42A444-354F-446D-BDBB-D0C31D493773}" type="pres">
      <dgm:prSet presAssocID="{67340473-9268-4D0D-A14B-29CC774D71B3}" presName="textA" presStyleLbl="revTx" presStyleIdx="4" presStyleCnt="6" custLinFactNeighborX="37626" custLinFactNeighborY="1241">
        <dgm:presLayoutVars>
          <dgm:bulletEnabled val="1"/>
        </dgm:presLayoutVars>
      </dgm:prSet>
      <dgm:spPr/>
    </dgm:pt>
    <dgm:pt modelId="{6FD73043-2AA2-441D-81EE-F2DECF033588}" type="pres">
      <dgm:prSet presAssocID="{67340473-9268-4D0D-A14B-29CC774D71B3}" presName="circleA" presStyleLbl="node1" presStyleIdx="4" presStyleCnt="6" custScaleY="53430" custLinFactX="10333" custLinFactNeighborX="100000" custLinFactNeighborY="44886"/>
      <dgm:spPr/>
    </dgm:pt>
    <dgm:pt modelId="{6E8EB71C-B83E-4B1C-87DF-9BCD252BB15B}" type="pres">
      <dgm:prSet presAssocID="{67340473-9268-4D0D-A14B-29CC774D71B3}" presName="spaceA" presStyleCnt="0"/>
      <dgm:spPr/>
    </dgm:pt>
    <dgm:pt modelId="{2F117BF5-D377-4CB8-A1F2-6B4E38060776}" type="pres">
      <dgm:prSet presAssocID="{37D54528-5D8A-414B-A31D-0C09D4DFBA63}" presName="space" presStyleCnt="0"/>
      <dgm:spPr/>
    </dgm:pt>
    <dgm:pt modelId="{047521D4-3863-40DC-A1AF-777AA1915E03}" type="pres">
      <dgm:prSet presAssocID="{A9BB1AAB-72ED-4F25-BBB6-6086FBA09582}" presName="compositeB" presStyleCnt="0"/>
      <dgm:spPr/>
    </dgm:pt>
    <dgm:pt modelId="{E55E8860-49D5-41C2-9C14-401C06B71A6E}" type="pres">
      <dgm:prSet presAssocID="{A9BB1AAB-72ED-4F25-BBB6-6086FBA09582}" presName="textB" presStyleLbl="revTx" presStyleIdx="5" presStyleCnt="6" custScaleX="130917" custLinFactY="-48841" custLinFactNeighborX="29506" custLinFactNeighborY="-100000">
        <dgm:presLayoutVars>
          <dgm:bulletEnabled val="1"/>
        </dgm:presLayoutVars>
      </dgm:prSet>
      <dgm:spPr/>
    </dgm:pt>
    <dgm:pt modelId="{D54BA371-A2F8-480D-BD69-BA1BA99436DF}" type="pres">
      <dgm:prSet presAssocID="{A9BB1AAB-72ED-4F25-BBB6-6086FBA09582}" presName="circleB" presStyleLbl="node1" presStyleIdx="5" presStyleCnt="6" custScaleX="104985" custScaleY="60087" custLinFactX="3061" custLinFactNeighborX="100000" custLinFactNeighborY="42900"/>
      <dgm:spPr/>
    </dgm:pt>
    <dgm:pt modelId="{221CCB1D-D13E-4DAB-A54B-462B2BCD6AF4}" type="pres">
      <dgm:prSet presAssocID="{A9BB1AAB-72ED-4F25-BBB6-6086FBA09582}" presName="spaceB" presStyleCnt="0"/>
      <dgm:spPr/>
    </dgm:pt>
  </dgm:ptLst>
  <dgm:cxnLst>
    <dgm:cxn modelId="{FEC4FC22-9BFC-4394-9382-7D8750F2D9A8}" srcId="{BD91E6F7-7771-4B00-98AD-ADEF671A2D54}" destId="{A9BB1AAB-72ED-4F25-BBB6-6086FBA09582}" srcOrd="5" destOrd="0" parTransId="{135CE299-AAF2-4419-8573-FD43CF19D221}" sibTransId="{C03EFB34-3096-4BED-A459-3098F8876C55}"/>
    <dgm:cxn modelId="{24959831-00AF-4032-9B2A-96F93715A8E5}" type="presOf" srcId="{916BCC4D-8956-4BA8-A3CE-C3E045C98015}" destId="{F7D1B4AF-A6B5-4A76-91D9-44BCB180686C}" srcOrd="0" destOrd="0" presId="urn:microsoft.com/office/officeart/2005/8/layout/hProcess11"/>
    <dgm:cxn modelId="{B9B5F53A-19E7-4335-8414-A057A19613C0}" type="presOf" srcId="{BD91E6F7-7771-4B00-98AD-ADEF671A2D54}" destId="{EAA17F0C-D2FF-4FEF-8819-F516E55F2663}" srcOrd="0" destOrd="0" presId="urn:microsoft.com/office/officeart/2005/8/layout/hProcess11"/>
    <dgm:cxn modelId="{D5FEF33D-C9D1-4430-868E-C4E28D285BF3}" srcId="{BD91E6F7-7771-4B00-98AD-ADEF671A2D54}" destId="{FDCF8696-F111-4FFD-B0D9-6A345125C96F}" srcOrd="1" destOrd="0" parTransId="{3659FA56-E1B7-4181-96A4-B1831B7EEAEB}" sibTransId="{0BFC52DF-68CB-4093-AD73-33F0C3BEBC7E}"/>
    <dgm:cxn modelId="{BEFBF55E-6594-4837-B158-25283D0288EF}" type="presOf" srcId="{A9BB1AAB-72ED-4F25-BBB6-6086FBA09582}" destId="{E55E8860-49D5-41C2-9C14-401C06B71A6E}" srcOrd="0" destOrd="0" presId="urn:microsoft.com/office/officeart/2005/8/layout/hProcess11"/>
    <dgm:cxn modelId="{13B6EC66-0DAF-4DDC-89CF-374ED0FEAFAB}" srcId="{BD91E6F7-7771-4B00-98AD-ADEF671A2D54}" destId="{67340473-9268-4D0D-A14B-29CC774D71B3}" srcOrd="4" destOrd="0" parTransId="{7F38F178-BD79-4F65-BA10-5B4133610EEB}" sibTransId="{37D54528-5D8A-414B-A31D-0C09D4DFBA63}"/>
    <dgm:cxn modelId="{7348FB4A-7459-42C0-83BF-5FDA12FE76F7}" srcId="{BD91E6F7-7771-4B00-98AD-ADEF671A2D54}" destId="{EA010A9E-16FA-4D5F-A37C-E87232F094F8}" srcOrd="2" destOrd="0" parTransId="{559F1FC6-58F6-43C1-B768-67B63479A3D0}" sibTransId="{99DBFDAD-BA6F-4864-80B4-C9F582428274}"/>
    <dgm:cxn modelId="{BDD96877-F363-4E17-AAD1-0DF22777D164}" type="presOf" srcId="{E0D78287-31AC-4636-B770-BA4C8A3F9CD9}" destId="{CABA25F4-4D4D-485E-A357-24BC66D13623}" srcOrd="0" destOrd="0" presId="urn:microsoft.com/office/officeart/2005/8/layout/hProcess11"/>
    <dgm:cxn modelId="{07C8E790-0467-4CC0-A0CD-7E98A4F65118}" type="presOf" srcId="{EA010A9E-16FA-4D5F-A37C-E87232F094F8}" destId="{D81F616F-72D6-4C20-A790-D841CAC7CCB4}" srcOrd="0" destOrd="0" presId="urn:microsoft.com/office/officeart/2005/8/layout/hProcess11"/>
    <dgm:cxn modelId="{2773CFAC-D001-4EFB-9113-71E427F90F23}" srcId="{BD91E6F7-7771-4B00-98AD-ADEF671A2D54}" destId="{E0D78287-31AC-4636-B770-BA4C8A3F9CD9}" srcOrd="0" destOrd="0" parTransId="{CDADD003-D08C-465A-AB1A-491D86B5B043}" sibTransId="{8FC1A1B3-120C-495C-9F9D-A349A565AC90}"/>
    <dgm:cxn modelId="{5A7332C5-3DCD-49FB-946F-2A65D015B0DE}" type="presOf" srcId="{FDCF8696-F111-4FFD-B0D9-6A345125C96F}" destId="{1B0E81FE-992F-4BCC-A6C8-294CDCCD108D}" srcOrd="0" destOrd="0" presId="urn:microsoft.com/office/officeart/2005/8/layout/hProcess11"/>
    <dgm:cxn modelId="{19BC75CD-F556-4121-A7F9-6D8EF8A2E13A}" srcId="{BD91E6F7-7771-4B00-98AD-ADEF671A2D54}" destId="{916BCC4D-8956-4BA8-A3CE-C3E045C98015}" srcOrd="3" destOrd="0" parTransId="{5A726B63-6881-4307-B47F-C6A3451C6583}" sibTransId="{EB2A12BD-936D-4731-BD6F-097C5D1A9D1F}"/>
    <dgm:cxn modelId="{E531A2D1-EAC9-45DB-8366-6C311B9190F2}" type="presOf" srcId="{67340473-9268-4D0D-A14B-29CC774D71B3}" destId="{DB42A444-354F-446D-BDBB-D0C31D493773}" srcOrd="0" destOrd="0" presId="urn:microsoft.com/office/officeart/2005/8/layout/hProcess11"/>
    <dgm:cxn modelId="{1A73450C-9EBB-47CD-9357-B574861ADE99}" type="presParOf" srcId="{EAA17F0C-D2FF-4FEF-8819-F516E55F2663}" destId="{1AA86C85-6637-4A9E-994E-6FAB0AF67BCF}" srcOrd="0" destOrd="0" presId="urn:microsoft.com/office/officeart/2005/8/layout/hProcess11"/>
    <dgm:cxn modelId="{10810709-D05D-426D-847B-9E8332D3614F}" type="presParOf" srcId="{EAA17F0C-D2FF-4FEF-8819-F516E55F2663}" destId="{2BEAC4C6-70EE-40FF-A323-B8E31F2D65F9}" srcOrd="1" destOrd="0" presId="urn:microsoft.com/office/officeart/2005/8/layout/hProcess11"/>
    <dgm:cxn modelId="{CB3FDEF6-CCCF-422F-88D5-C0C858E5F465}" type="presParOf" srcId="{2BEAC4C6-70EE-40FF-A323-B8E31F2D65F9}" destId="{A0D659C0-14CE-42F5-AF63-6724F9A29992}" srcOrd="0" destOrd="0" presId="urn:microsoft.com/office/officeart/2005/8/layout/hProcess11"/>
    <dgm:cxn modelId="{59638CF7-8331-4AB8-A2BF-65A4A0ACE5AE}" type="presParOf" srcId="{A0D659C0-14CE-42F5-AF63-6724F9A29992}" destId="{CABA25F4-4D4D-485E-A357-24BC66D13623}" srcOrd="0" destOrd="0" presId="urn:microsoft.com/office/officeart/2005/8/layout/hProcess11"/>
    <dgm:cxn modelId="{83D1A9E9-8E4A-4FFB-B7BA-433E613E27B0}" type="presParOf" srcId="{A0D659C0-14CE-42F5-AF63-6724F9A29992}" destId="{E5BD90EB-51B2-4834-9F3D-37CEB1A6E988}" srcOrd="1" destOrd="0" presId="urn:microsoft.com/office/officeart/2005/8/layout/hProcess11"/>
    <dgm:cxn modelId="{A801C8FA-96CE-49F5-97B7-766E96841F04}" type="presParOf" srcId="{A0D659C0-14CE-42F5-AF63-6724F9A29992}" destId="{283063D1-F28C-4265-B925-EF7A79302A57}" srcOrd="2" destOrd="0" presId="urn:microsoft.com/office/officeart/2005/8/layout/hProcess11"/>
    <dgm:cxn modelId="{04E997E5-E58D-4B55-8F4B-8E77245A22DC}" type="presParOf" srcId="{2BEAC4C6-70EE-40FF-A323-B8E31F2D65F9}" destId="{FFB4212B-D492-4F14-A363-FF9B8A8B4D92}" srcOrd="1" destOrd="0" presId="urn:microsoft.com/office/officeart/2005/8/layout/hProcess11"/>
    <dgm:cxn modelId="{8FD433C7-94AE-4D5A-A123-39AFED317C9F}" type="presParOf" srcId="{2BEAC4C6-70EE-40FF-A323-B8E31F2D65F9}" destId="{337BA152-A2D8-4387-8668-D02838E1C39C}" srcOrd="2" destOrd="0" presId="urn:microsoft.com/office/officeart/2005/8/layout/hProcess11"/>
    <dgm:cxn modelId="{C72CE95C-2077-4727-A148-B2BB17CD48DD}" type="presParOf" srcId="{337BA152-A2D8-4387-8668-D02838E1C39C}" destId="{1B0E81FE-992F-4BCC-A6C8-294CDCCD108D}" srcOrd="0" destOrd="0" presId="urn:microsoft.com/office/officeart/2005/8/layout/hProcess11"/>
    <dgm:cxn modelId="{4F4373CB-6FEE-453B-8CF4-003EB4C47562}" type="presParOf" srcId="{337BA152-A2D8-4387-8668-D02838E1C39C}" destId="{15CF9ED1-FA2F-40D3-B73D-68A61729E69C}" srcOrd="1" destOrd="0" presId="urn:microsoft.com/office/officeart/2005/8/layout/hProcess11"/>
    <dgm:cxn modelId="{91152D97-FD6B-4E26-B8A8-E71F403A90C9}" type="presParOf" srcId="{337BA152-A2D8-4387-8668-D02838E1C39C}" destId="{36902122-8101-428E-A8B9-D531E14CFC8F}" srcOrd="2" destOrd="0" presId="urn:microsoft.com/office/officeart/2005/8/layout/hProcess11"/>
    <dgm:cxn modelId="{C7255681-8430-4519-B93F-FE18EF3B8AC2}" type="presParOf" srcId="{2BEAC4C6-70EE-40FF-A323-B8E31F2D65F9}" destId="{8421CEE4-C3BD-4038-9E8F-C9093EC5149B}" srcOrd="3" destOrd="0" presId="urn:microsoft.com/office/officeart/2005/8/layout/hProcess11"/>
    <dgm:cxn modelId="{03E8A82E-90EF-425F-AFFF-E3F3A08703B9}" type="presParOf" srcId="{2BEAC4C6-70EE-40FF-A323-B8E31F2D65F9}" destId="{B45577DE-1F3C-4D71-8D89-DF5BB5FEB43A}" srcOrd="4" destOrd="0" presId="urn:microsoft.com/office/officeart/2005/8/layout/hProcess11"/>
    <dgm:cxn modelId="{5BFD5F40-E969-4569-ACCB-C4E34694907C}" type="presParOf" srcId="{B45577DE-1F3C-4D71-8D89-DF5BB5FEB43A}" destId="{D81F616F-72D6-4C20-A790-D841CAC7CCB4}" srcOrd="0" destOrd="0" presId="urn:microsoft.com/office/officeart/2005/8/layout/hProcess11"/>
    <dgm:cxn modelId="{4E530CD3-7EA1-4FD1-9069-BB89C7B37416}" type="presParOf" srcId="{B45577DE-1F3C-4D71-8D89-DF5BB5FEB43A}" destId="{0250827F-EAE4-49A1-AD98-00917F793FEA}" srcOrd="1" destOrd="0" presId="urn:microsoft.com/office/officeart/2005/8/layout/hProcess11"/>
    <dgm:cxn modelId="{D2C25A87-16A1-49C8-A740-4E935A81CD62}" type="presParOf" srcId="{B45577DE-1F3C-4D71-8D89-DF5BB5FEB43A}" destId="{D327A2D9-0942-4B71-B28E-13C9A63C3EB6}" srcOrd="2" destOrd="0" presId="urn:microsoft.com/office/officeart/2005/8/layout/hProcess11"/>
    <dgm:cxn modelId="{3A085190-F283-46BF-8573-63A165A26E97}" type="presParOf" srcId="{2BEAC4C6-70EE-40FF-A323-B8E31F2D65F9}" destId="{66305414-AFFF-4AE8-BC85-F86A7E35F8EF}" srcOrd="5" destOrd="0" presId="urn:microsoft.com/office/officeart/2005/8/layout/hProcess11"/>
    <dgm:cxn modelId="{DA88EAE4-47F3-4463-9A5B-7EA7F67BEA68}" type="presParOf" srcId="{2BEAC4C6-70EE-40FF-A323-B8E31F2D65F9}" destId="{A2100B95-74FA-4F46-A7B4-4843EF67E2E8}" srcOrd="6" destOrd="0" presId="urn:microsoft.com/office/officeart/2005/8/layout/hProcess11"/>
    <dgm:cxn modelId="{6BA3101F-3F54-45E6-B272-90F024BD8184}" type="presParOf" srcId="{A2100B95-74FA-4F46-A7B4-4843EF67E2E8}" destId="{F7D1B4AF-A6B5-4A76-91D9-44BCB180686C}" srcOrd="0" destOrd="0" presId="urn:microsoft.com/office/officeart/2005/8/layout/hProcess11"/>
    <dgm:cxn modelId="{34859F41-2059-46D2-BF8E-B6D44911BAA0}" type="presParOf" srcId="{A2100B95-74FA-4F46-A7B4-4843EF67E2E8}" destId="{236DF203-7671-48C9-8FAC-42F2E1F5FA24}" srcOrd="1" destOrd="0" presId="urn:microsoft.com/office/officeart/2005/8/layout/hProcess11"/>
    <dgm:cxn modelId="{C3AC312D-BA4D-4ADC-95F4-9BAAB79D3FE5}" type="presParOf" srcId="{A2100B95-74FA-4F46-A7B4-4843EF67E2E8}" destId="{340ADC70-4CF2-443A-AA05-064AE33B23F8}" srcOrd="2" destOrd="0" presId="urn:microsoft.com/office/officeart/2005/8/layout/hProcess11"/>
    <dgm:cxn modelId="{A6C29D64-CBF7-477F-ADCB-9FE942A6FB90}" type="presParOf" srcId="{2BEAC4C6-70EE-40FF-A323-B8E31F2D65F9}" destId="{E6AC0904-DE9A-4FEB-AB1C-81155DD261DA}" srcOrd="7" destOrd="0" presId="urn:microsoft.com/office/officeart/2005/8/layout/hProcess11"/>
    <dgm:cxn modelId="{4157AF38-F1DB-4B83-9BDE-769F05464B8F}" type="presParOf" srcId="{2BEAC4C6-70EE-40FF-A323-B8E31F2D65F9}" destId="{C8A38FEA-9E02-4A46-B437-1F1335744661}" srcOrd="8" destOrd="0" presId="urn:microsoft.com/office/officeart/2005/8/layout/hProcess11"/>
    <dgm:cxn modelId="{4DEAC629-785F-48F7-AE7B-8785050CC899}" type="presParOf" srcId="{C8A38FEA-9E02-4A46-B437-1F1335744661}" destId="{DB42A444-354F-446D-BDBB-D0C31D493773}" srcOrd="0" destOrd="0" presId="urn:microsoft.com/office/officeart/2005/8/layout/hProcess11"/>
    <dgm:cxn modelId="{C44F2337-88CE-4BEF-AD61-914C9351DE7D}" type="presParOf" srcId="{C8A38FEA-9E02-4A46-B437-1F1335744661}" destId="{6FD73043-2AA2-441D-81EE-F2DECF033588}" srcOrd="1" destOrd="0" presId="urn:microsoft.com/office/officeart/2005/8/layout/hProcess11"/>
    <dgm:cxn modelId="{20A44E5E-5635-4635-B441-7F7E280A8F95}" type="presParOf" srcId="{C8A38FEA-9E02-4A46-B437-1F1335744661}" destId="{6E8EB71C-B83E-4B1C-87DF-9BCD252BB15B}" srcOrd="2" destOrd="0" presId="urn:microsoft.com/office/officeart/2005/8/layout/hProcess11"/>
    <dgm:cxn modelId="{F6BEFF48-3955-42C9-BD7C-ED834A01C8C5}" type="presParOf" srcId="{2BEAC4C6-70EE-40FF-A323-B8E31F2D65F9}" destId="{2F117BF5-D377-4CB8-A1F2-6B4E38060776}" srcOrd="9" destOrd="0" presId="urn:microsoft.com/office/officeart/2005/8/layout/hProcess11"/>
    <dgm:cxn modelId="{F1920C03-851A-47F9-A034-346909258AA8}" type="presParOf" srcId="{2BEAC4C6-70EE-40FF-A323-B8E31F2D65F9}" destId="{047521D4-3863-40DC-A1AF-777AA1915E03}" srcOrd="10" destOrd="0" presId="urn:microsoft.com/office/officeart/2005/8/layout/hProcess11"/>
    <dgm:cxn modelId="{87047ED8-C818-42A8-9D01-D572467869D2}" type="presParOf" srcId="{047521D4-3863-40DC-A1AF-777AA1915E03}" destId="{E55E8860-49D5-41C2-9C14-401C06B71A6E}" srcOrd="0" destOrd="0" presId="urn:microsoft.com/office/officeart/2005/8/layout/hProcess11"/>
    <dgm:cxn modelId="{7B378337-3E39-4AB5-975C-904E2ADA16D5}" type="presParOf" srcId="{047521D4-3863-40DC-A1AF-777AA1915E03}" destId="{D54BA371-A2F8-480D-BD69-BA1BA99436DF}" srcOrd="1" destOrd="0" presId="urn:microsoft.com/office/officeart/2005/8/layout/hProcess11"/>
    <dgm:cxn modelId="{4FFD24AA-1BF6-4151-AABB-EA9197ACC516}" type="presParOf" srcId="{047521D4-3863-40DC-A1AF-777AA1915E03}" destId="{221CCB1D-D13E-4DAB-A54B-462B2BCD6AF4}" srcOrd="2" destOrd="0" presId="urn:microsoft.com/office/officeart/2005/8/layout/hProcess1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6CFBF0-0568-4B7F-BCDD-A02B34B8CEAC}">
      <dsp:nvSpPr>
        <dsp:cNvPr id="0" name=""/>
        <dsp:cNvSpPr/>
      </dsp:nvSpPr>
      <dsp:spPr>
        <a:xfrm>
          <a:off x="11595" y="0"/>
          <a:ext cx="1796379" cy="341948"/>
        </a:xfrm>
        <a:prstGeom prst="roundRect">
          <a:avLst/>
        </a:prstGeom>
        <a:solidFill>
          <a:srgbClr val="0D47A1"/>
        </a:solidFill>
        <a:ln w="19050" cap="flat" cmpd="sng" algn="ctr">
          <a:solidFill>
            <a:srgbClr val="FFFFFF"/>
          </a:solidFill>
          <a:prstDash val="solid"/>
          <a:miter lim="800000"/>
        </a:ln>
        <a:effectLst>
          <a:outerShdw blurRad="127000" dist="635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threePt" dir="t">
            <a:rot lat="0" lon="0" rev="3600000"/>
          </a:lightRig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Embedded Software</a:t>
          </a:r>
        </a:p>
      </dsp:txBody>
      <dsp:txXfrm>
        <a:off x="28288" y="16693"/>
        <a:ext cx="1762993" cy="308562"/>
      </dsp:txXfrm>
    </dsp:sp>
    <dsp:sp modelId="{76FA74B6-C718-4C76-82DE-5811EB9CB453}">
      <dsp:nvSpPr>
        <dsp:cNvPr id="0" name=""/>
        <dsp:cNvSpPr/>
      </dsp:nvSpPr>
      <dsp:spPr>
        <a:xfrm>
          <a:off x="1987612" y="0"/>
          <a:ext cx="380832" cy="3419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3600000"/>
          </a:lightRig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1987612" y="68390"/>
        <a:ext cx="278248" cy="205168"/>
      </dsp:txXfrm>
    </dsp:sp>
    <dsp:sp modelId="{D9823811-7807-4D4E-A666-9B968D234E44}">
      <dsp:nvSpPr>
        <dsp:cNvPr id="0" name=""/>
        <dsp:cNvSpPr/>
      </dsp:nvSpPr>
      <dsp:spPr>
        <a:xfrm>
          <a:off x="2526525" y="0"/>
          <a:ext cx="1796379" cy="341948"/>
        </a:xfrm>
        <a:prstGeom prst="roundRect">
          <a:avLst/>
        </a:prstGeom>
        <a:solidFill>
          <a:srgbClr val="0D47A1"/>
        </a:solidFill>
        <a:ln w="19050" cap="flat" cmpd="sng" algn="ctr">
          <a:solidFill>
            <a:srgbClr val="FFFFFF"/>
          </a:solidFill>
          <a:prstDash val="solid"/>
          <a:miter lim="800000"/>
        </a:ln>
        <a:effectLst>
          <a:outerShdw blurRad="127000" dist="635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threePt" dir="t">
            <a:rot lat="0" lon="0" rev="3600000"/>
          </a:lightRig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Embedded &amp; Web  Development</a:t>
          </a:r>
        </a:p>
      </dsp:txBody>
      <dsp:txXfrm>
        <a:off x="2543218" y="16693"/>
        <a:ext cx="1762993" cy="308562"/>
      </dsp:txXfrm>
    </dsp:sp>
    <dsp:sp modelId="{0F0DD11A-19A9-4DC2-9906-2C9270770452}">
      <dsp:nvSpPr>
        <dsp:cNvPr id="0" name=""/>
        <dsp:cNvSpPr/>
      </dsp:nvSpPr>
      <dsp:spPr>
        <a:xfrm>
          <a:off x="4502542" y="0"/>
          <a:ext cx="380832" cy="3419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3600000"/>
          </a:lightRig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4502542" y="68390"/>
        <a:ext cx="278248" cy="205168"/>
      </dsp:txXfrm>
    </dsp:sp>
    <dsp:sp modelId="{4368C2D7-A612-4363-B89C-1EC4572B01A3}">
      <dsp:nvSpPr>
        <dsp:cNvPr id="0" name=""/>
        <dsp:cNvSpPr/>
      </dsp:nvSpPr>
      <dsp:spPr>
        <a:xfrm>
          <a:off x="5041456" y="0"/>
          <a:ext cx="1796379" cy="341948"/>
        </a:xfrm>
        <a:prstGeom prst="roundRect">
          <a:avLst/>
        </a:prstGeom>
        <a:solidFill>
          <a:srgbClr val="0D47A1"/>
        </a:solidFill>
        <a:ln w="19050" cap="flat" cmpd="sng" algn="ctr">
          <a:solidFill>
            <a:srgbClr val="FFFFFF"/>
          </a:solidFill>
          <a:prstDash val="solid"/>
          <a:miter lim="800000"/>
        </a:ln>
        <a:effectLst>
          <a:outerShdw blurRad="127000" dist="635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threePt" dir="t">
            <a:rot lat="0" lon="0" rev="3600000"/>
          </a:lightRig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NRA Show Web Application </a:t>
          </a:r>
        </a:p>
      </dsp:txBody>
      <dsp:txXfrm>
        <a:off x="5058149" y="16693"/>
        <a:ext cx="1762993" cy="308562"/>
      </dsp:txXfrm>
    </dsp:sp>
    <dsp:sp modelId="{2A2E3E84-1E9B-41A5-B2E7-6F9BA67FD02E}">
      <dsp:nvSpPr>
        <dsp:cNvPr id="0" name=""/>
        <dsp:cNvSpPr/>
      </dsp:nvSpPr>
      <dsp:spPr>
        <a:xfrm>
          <a:off x="7017473" y="0"/>
          <a:ext cx="380832" cy="3419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3600000"/>
          </a:lightRig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7017473" y="68390"/>
        <a:ext cx="278248" cy="205168"/>
      </dsp:txXfrm>
    </dsp:sp>
    <dsp:sp modelId="{38F0532C-4880-4BA4-A168-8F4154CA9AE6}">
      <dsp:nvSpPr>
        <dsp:cNvPr id="0" name=""/>
        <dsp:cNvSpPr/>
      </dsp:nvSpPr>
      <dsp:spPr>
        <a:xfrm>
          <a:off x="7556387" y="0"/>
          <a:ext cx="1796379" cy="341948"/>
        </a:xfrm>
        <a:prstGeom prst="roundRect">
          <a:avLst/>
        </a:prstGeom>
        <a:solidFill>
          <a:srgbClr val="0D47A1"/>
        </a:solidFill>
        <a:ln w="19050" cap="flat" cmpd="sng" algn="ctr">
          <a:solidFill>
            <a:srgbClr val="FFFFFF"/>
          </a:solidFill>
          <a:prstDash val="solid"/>
          <a:miter lim="800000"/>
        </a:ln>
        <a:effectLst>
          <a:outerShdw blurRad="127000" dist="635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threePt" dir="t">
            <a:rot lat="0" lon="0" rev="3600000"/>
          </a:lightRig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Mobile Application</a:t>
          </a:r>
        </a:p>
      </dsp:txBody>
      <dsp:txXfrm>
        <a:off x="7573080" y="16693"/>
        <a:ext cx="1762993" cy="308562"/>
      </dsp:txXfrm>
    </dsp:sp>
    <dsp:sp modelId="{241DC4E9-3746-428C-B0BB-DF55CA73E0FC}">
      <dsp:nvSpPr>
        <dsp:cNvPr id="0" name=""/>
        <dsp:cNvSpPr/>
      </dsp:nvSpPr>
      <dsp:spPr>
        <a:xfrm>
          <a:off x="9532404" y="0"/>
          <a:ext cx="380832" cy="3419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3600000"/>
          </a:lightRig>
        </a:scene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9532404" y="68390"/>
        <a:ext cx="278248" cy="205168"/>
      </dsp:txXfrm>
    </dsp:sp>
    <dsp:sp modelId="{64434241-A251-4BFA-B3BB-92CE6730275B}">
      <dsp:nvSpPr>
        <dsp:cNvPr id="0" name=""/>
        <dsp:cNvSpPr/>
      </dsp:nvSpPr>
      <dsp:spPr>
        <a:xfrm>
          <a:off x="10071317" y="0"/>
          <a:ext cx="1796379" cy="341948"/>
        </a:xfrm>
        <a:prstGeom prst="roundRect">
          <a:avLst/>
        </a:prstGeom>
        <a:solidFill>
          <a:srgbClr val="0D47A1"/>
        </a:solidFill>
        <a:ln w="19050" cap="flat" cmpd="sng" algn="ctr">
          <a:solidFill>
            <a:srgbClr val="FFFFFF"/>
          </a:solidFill>
          <a:prstDash val="solid"/>
          <a:miter lim="800000"/>
        </a:ln>
        <a:effectLst>
          <a:outerShdw blurRad="127000" dist="635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threePt" dir="t">
            <a:rot lat="0" lon="0" rev="3600000"/>
          </a:lightRig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>
              <a:solidFill>
                <a:srgbClr val="FFFFFF"/>
              </a:solidFill>
              <a:latin typeface="Calibri"/>
              <a:ea typeface="+mn-ea"/>
              <a:cs typeface="+mn-cs"/>
            </a:rPr>
            <a:t>AWS Cloud Platform Development</a:t>
          </a:r>
          <a:endParaRPr lang="en-GB" sz="1100" b="1" kern="1200" dirty="0">
            <a:solidFill>
              <a:srgbClr val="FFFFFF"/>
            </a:solidFill>
            <a:effectLst>
              <a:outerShdw blurRad="190500" algn="tl" rotWithShape="0">
                <a:prstClr val="black">
                  <a:alpha val="50000"/>
                </a:prstClr>
              </a:outerShdw>
            </a:effectLst>
            <a:latin typeface="Calibri"/>
            <a:ea typeface="+mn-ea"/>
            <a:cs typeface="Arial" charset="0"/>
          </a:endParaRPr>
        </a:p>
      </dsp:txBody>
      <dsp:txXfrm>
        <a:off x="10088010" y="16693"/>
        <a:ext cx="1762993" cy="3085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A86C85-6637-4A9E-994E-6FAB0AF67BCF}">
      <dsp:nvSpPr>
        <dsp:cNvPr id="0" name=""/>
        <dsp:cNvSpPr/>
      </dsp:nvSpPr>
      <dsp:spPr>
        <a:xfrm>
          <a:off x="0" y="2733230"/>
          <a:ext cx="11549086" cy="799333"/>
        </a:xfrm>
        <a:prstGeom prst="notchedRightArrow">
          <a:avLst/>
        </a:prstGeom>
        <a:solidFill>
          <a:srgbClr val="7F7F7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BA25F4-4D4D-485E-A357-24BC66D13623}">
      <dsp:nvSpPr>
        <dsp:cNvPr id="0" name=""/>
        <dsp:cNvSpPr/>
      </dsp:nvSpPr>
      <dsp:spPr>
        <a:xfrm>
          <a:off x="63650" y="87209"/>
          <a:ext cx="1583487" cy="14416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2015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rgbClr val="000000"/>
              </a:solidFill>
              <a:latin typeface="Calibri"/>
            </a:rPr>
            <a:t>- Primary partner for E</a:t>
          </a:r>
          <a:r>
            <a:rPr lang="en-IN" sz="1000" kern="1200" dirty="0">
              <a:solidFill>
                <a:srgbClr val="000000"/>
              </a:solidFill>
              <a:latin typeface="Calibri"/>
            </a:rPr>
            <a:t>ngg services (Embedded S/W &amp; Cloud based connectivity solutions)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>
              <a:solidFill>
                <a:srgbClr val="000000"/>
              </a:solidFill>
              <a:latin typeface="Calibri"/>
            </a:rPr>
            <a:t>- </a:t>
          </a:r>
          <a:r>
            <a:rPr lang="en-IN" sz="1000" b="1" kern="1200" dirty="0">
              <a:solidFill>
                <a:srgbClr val="000000"/>
              </a:solidFill>
              <a:latin typeface="Calibri"/>
            </a:rPr>
            <a:t>Embedded Software </a:t>
          </a:r>
          <a:r>
            <a:rPr lang="en-IN" sz="1000" kern="1200" dirty="0">
              <a:solidFill>
                <a:srgbClr val="000000"/>
              </a:solidFill>
              <a:latin typeface="Calibri"/>
            </a:rPr>
            <a:t>Test &amp; Development- Translator Board Developed by Emerson.</a:t>
          </a:r>
        </a:p>
      </dsp:txBody>
      <dsp:txXfrm>
        <a:off x="63650" y="87209"/>
        <a:ext cx="1583487" cy="1441613"/>
      </dsp:txXfrm>
    </dsp:sp>
    <dsp:sp modelId="{E5BD90EB-51B2-4834-9F3D-37CEB1A6E988}">
      <dsp:nvSpPr>
        <dsp:cNvPr id="0" name=""/>
        <dsp:cNvSpPr/>
      </dsp:nvSpPr>
      <dsp:spPr>
        <a:xfrm>
          <a:off x="516880" y="2981811"/>
          <a:ext cx="576553" cy="3080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0E81FE-992F-4BCC-A6C8-294CDCCD108D}">
      <dsp:nvSpPr>
        <dsp:cNvPr id="0" name=""/>
        <dsp:cNvSpPr/>
      </dsp:nvSpPr>
      <dsp:spPr>
        <a:xfrm>
          <a:off x="1855113" y="100712"/>
          <a:ext cx="1583487" cy="2306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2016</a:t>
          </a:r>
        </a:p>
        <a:p>
          <a:pPr marL="0"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>
              <a:solidFill>
                <a:srgbClr val="000000"/>
              </a:solidFill>
              <a:latin typeface="Calibri"/>
              <a:ea typeface="+mn-ea"/>
              <a:cs typeface="+mn-cs"/>
            </a:rPr>
            <a:t>- Embedded Software development - KCCM Board. </a:t>
          </a:r>
        </a:p>
        <a:p>
          <a:pPr marL="0"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000" kern="1200" dirty="0">
              <a:solidFill>
                <a:srgbClr val="000000"/>
              </a:solidFill>
              <a:latin typeface="Calibri"/>
              <a:ea typeface="+mn-ea"/>
              <a:cs typeface="+mn-cs"/>
            </a:rPr>
            <a:t>- </a:t>
          </a:r>
          <a:r>
            <a:rPr lang="en-IN" sz="1000" b="1" kern="1200" dirty="0">
              <a:solidFill>
                <a:srgbClr val="000000"/>
              </a:solidFill>
              <a:latin typeface="Calibri"/>
              <a:ea typeface="+mn-ea"/>
              <a:cs typeface="+mn-cs"/>
            </a:rPr>
            <a:t>KCCM &amp; PC Based application Development</a:t>
          </a:r>
          <a:r>
            <a:rPr lang="en-IN" sz="1000" kern="1200" dirty="0">
              <a:solidFill>
                <a:srgbClr val="000000"/>
              </a:solidFill>
              <a:latin typeface="Calibri"/>
              <a:ea typeface="+mn-ea"/>
              <a:cs typeface="+mn-cs"/>
            </a:rPr>
            <a:t> Menu Push Feature</a:t>
          </a:r>
          <a:endParaRPr lang="en-US" sz="1000" kern="1200" dirty="0">
            <a:solidFill>
              <a:srgbClr val="000000"/>
            </a:solidFill>
            <a:latin typeface="Calibri"/>
            <a:ea typeface="+mn-ea"/>
            <a:cs typeface="+mn-cs"/>
          </a:endParaRPr>
        </a:p>
      </dsp:txBody>
      <dsp:txXfrm>
        <a:off x="1855113" y="100712"/>
        <a:ext cx="1583487" cy="2306212"/>
      </dsp:txXfrm>
    </dsp:sp>
    <dsp:sp modelId="{15CF9ED1-FA2F-40D3-B73D-68A61729E69C}">
      <dsp:nvSpPr>
        <dsp:cNvPr id="0" name=""/>
        <dsp:cNvSpPr/>
      </dsp:nvSpPr>
      <dsp:spPr>
        <a:xfrm>
          <a:off x="2170035" y="2987530"/>
          <a:ext cx="576553" cy="3080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F616F-72D6-4C20-A790-D841CAC7CCB4}">
      <dsp:nvSpPr>
        <dsp:cNvPr id="0" name=""/>
        <dsp:cNvSpPr/>
      </dsp:nvSpPr>
      <dsp:spPr>
        <a:xfrm>
          <a:off x="3605089" y="97327"/>
          <a:ext cx="1583487" cy="1589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2017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rgbClr val="000000"/>
              </a:solidFill>
              <a:latin typeface="Calibri"/>
            </a:rPr>
            <a:t>- </a:t>
          </a:r>
          <a:r>
            <a:rPr lang="en-US" sz="1000" b="1" kern="1200" dirty="0">
              <a:solidFill>
                <a:srgbClr val="000000"/>
              </a:solidFill>
              <a:latin typeface="Calibri"/>
              <a:ea typeface="+mn-ea"/>
              <a:cs typeface="+mn-cs"/>
            </a:rPr>
            <a:t>Mobile – Android + IOS Application</a:t>
          </a:r>
          <a:r>
            <a:rPr lang="en-US" sz="1000" kern="1200" dirty="0">
              <a:solidFill>
                <a:srgbClr val="000000"/>
              </a:solidFill>
              <a:latin typeface="Calibri"/>
              <a:ea typeface="+mn-ea"/>
              <a:cs typeface="+mn-cs"/>
            </a:rPr>
            <a:t> Development for Defiled</a:t>
          </a:r>
          <a:r>
            <a:rPr lang="en-US" sz="1050" kern="1200" dirty="0">
              <a:solidFill>
                <a:srgbClr val="000000"/>
              </a:solidFill>
              <a:latin typeface="Calibri"/>
            </a:rPr>
            <a:t>.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 dirty="0">
              <a:solidFill>
                <a:srgbClr val="000000"/>
              </a:solidFill>
              <a:latin typeface="Calibri"/>
            </a:rPr>
            <a:t>- KCCM – IoT integrated with Delfield, Merco &amp; Convotherm brands</a:t>
          </a:r>
          <a:endParaRPr lang="en-US" sz="1050" kern="1200" dirty="0"/>
        </a:p>
      </dsp:txBody>
      <dsp:txXfrm>
        <a:off x="3605089" y="97327"/>
        <a:ext cx="1583487" cy="1589326"/>
      </dsp:txXfrm>
    </dsp:sp>
    <dsp:sp modelId="{0250827F-EAE4-49A1-AD98-00917F793FEA}">
      <dsp:nvSpPr>
        <dsp:cNvPr id="0" name=""/>
        <dsp:cNvSpPr/>
      </dsp:nvSpPr>
      <dsp:spPr>
        <a:xfrm>
          <a:off x="4212046" y="2997632"/>
          <a:ext cx="576553" cy="3080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D1B4AF-A6B5-4A76-91D9-44BCB180686C}">
      <dsp:nvSpPr>
        <dsp:cNvPr id="0" name=""/>
        <dsp:cNvSpPr/>
      </dsp:nvSpPr>
      <dsp:spPr>
        <a:xfrm>
          <a:off x="5395570" y="22623"/>
          <a:ext cx="1583487" cy="2306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2018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Calibri"/>
            </a:rPr>
            <a:t>- </a:t>
          </a:r>
          <a:r>
            <a:rPr lang="en-US" sz="1000" b="1" kern="1200" dirty="0">
              <a:solidFill>
                <a:srgbClr val="000000"/>
              </a:solidFill>
              <a:latin typeface="Calibri"/>
            </a:rPr>
            <a:t>KitchenConnect IoT Solution</a:t>
          </a:r>
          <a:r>
            <a:rPr lang="en-US" sz="1000" b="0" kern="1200" dirty="0">
              <a:solidFill>
                <a:srgbClr val="000000"/>
              </a:solidFill>
              <a:latin typeface="Calibri"/>
            </a:rPr>
            <a:t> Demo at </a:t>
          </a:r>
          <a:r>
            <a:rPr lang="en-US" sz="1000" b="1" kern="1200" dirty="0">
              <a:solidFill>
                <a:srgbClr val="000000"/>
              </a:solidFill>
              <a:latin typeface="Calibri"/>
            </a:rPr>
            <a:t>NRA 2018 show</a:t>
          </a:r>
          <a:r>
            <a:rPr lang="en-US" sz="1000" b="0" kern="1200" dirty="0">
              <a:solidFill>
                <a:srgbClr val="000000"/>
              </a:solidFill>
              <a:latin typeface="Calibri"/>
            </a:rPr>
            <a:t> for Merrychef Oven, Indigo Ice and Garland Grill.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Calibri"/>
            </a:rPr>
            <a:t>- </a:t>
          </a:r>
          <a:r>
            <a:rPr lang="en-US" sz="1000" b="1" kern="1200" dirty="0">
              <a:solidFill>
                <a:srgbClr val="000000"/>
              </a:solidFill>
              <a:latin typeface="Calibri"/>
            </a:rPr>
            <a:t>Platform based single solution approach reviewed by AWS</a:t>
          </a:r>
          <a:endParaRPr lang="en-US" sz="1000" b="1" kern="1200" dirty="0"/>
        </a:p>
      </dsp:txBody>
      <dsp:txXfrm>
        <a:off x="5395570" y="22623"/>
        <a:ext cx="1583487" cy="2306212"/>
      </dsp:txXfrm>
    </dsp:sp>
    <dsp:sp modelId="{236DF203-7671-48C9-8FAC-42F2E1F5FA24}">
      <dsp:nvSpPr>
        <dsp:cNvPr id="0" name=""/>
        <dsp:cNvSpPr/>
      </dsp:nvSpPr>
      <dsp:spPr>
        <a:xfrm>
          <a:off x="5991189" y="3021657"/>
          <a:ext cx="576553" cy="3080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42A444-354F-446D-BDBB-D0C31D493773}">
      <dsp:nvSpPr>
        <dsp:cNvPr id="0" name=""/>
        <dsp:cNvSpPr/>
      </dsp:nvSpPr>
      <dsp:spPr>
        <a:xfrm>
          <a:off x="7250357" y="28620"/>
          <a:ext cx="1583487" cy="2306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2019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Calibri"/>
            </a:rPr>
            <a:t>- </a:t>
          </a:r>
          <a:r>
            <a:rPr lang="en-US" sz="1000" b="1" kern="1200" dirty="0">
              <a:solidFill>
                <a:srgbClr val="000000"/>
              </a:solidFill>
              <a:latin typeface="Calibri"/>
            </a:rPr>
            <a:t>Platform Development Approach for all the brands - </a:t>
          </a:r>
          <a:r>
            <a:rPr lang="en-US" sz="1000" b="0" kern="1200" dirty="0">
              <a:solidFill>
                <a:srgbClr val="000000"/>
              </a:solidFill>
              <a:latin typeface="Calibri"/>
            </a:rPr>
            <a:t>fulfill various customer needs with single solution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 dirty="0">
              <a:solidFill>
                <a:srgbClr val="000000"/>
              </a:solidFill>
              <a:latin typeface="Calibri"/>
            </a:rPr>
            <a:t>- 9 Brands Connected Across Globe.</a:t>
          </a:r>
          <a:endParaRPr lang="en-US" sz="1000" b="0" kern="1200" dirty="0"/>
        </a:p>
      </dsp:txBody>
      <dsp:txXfrm>
        <a:off x="7250357" y="28620"/>
        <a:ext cx="1583487" cy="2306212"/>
      </dsp:txXfrm>
    </dsp:sp>
    <dsp:sp modelId="{6FD73043-2AA2-441D-81EE-F2DECF033588}">
      <dsp:nvSpPr>
        <dsp:cNvPr id="0" name=""/>
        <dsp:cNvSpPr/>
      </dsp:nvSpPr>
      <dsp:spPr>
        <a:xfrm>
          <a:off x="7794150" y="2987530"/>
          <a:ext cx="576553" cy="308052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5E8860-49D5-41C2-9C14-401C06B71A6E}">
      <dsp:nvSpPr>
        <dsp:cNvPr id="0" name=""/>
        <dsp:cNvSpPr/>
      </dsp:nvSpPr>
      <dsp:spPr>
        <a:xfrm>
          <a:off x="8784441" y="26729"/>
          <a:ext cx="2073054" cy="2306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2020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+mj-lt"/>
            </a:rPr>
            <a:t>- </a:t>
          </a:r>
          <a:r>
            <a:rPr lang="en-US" sz="1000" b="1" kern="1200" dirty="0">
              <a:latin typeface="+mj-lt"/>
            </a:rPr>
            <a:t>4 brands onboarded on Platform based IoT Solution- </a:t>
          </a:r>
          <a:r>
            <a:rPr lang="en-US" sz="1000" kern="1200" dirty="0">
              <a:latin typeface="+mj-lt"/>
            </a:rPr>
            <a:t>Crem, Merco, Merrychef, Convotherm.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+mj-lt"/>
            </a:rPr>
            <a:t>- Progressive Web Application for Mobile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+mj-lt"/>
            </a:rPr>
            <a:t>- Media Mgmt. OTA (80 MB) for coffee Machines</a:t>
          </a: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latin typeface="+mj-lt"/>
            </a:rPr>
            <a:t>- Starbucks Cloud Connectivity </a:t>
          </a:r>
        </a:p>
      </dsp:txBody>
      <dsp:txXfrm>
        <a:off x="8784441" y="26729"/>
        <a:ext cx="2073054" cy="2306212"/>
      </dsp:txXfrm>
    </dsp:sp>
    <dsp:sp modelId="{D54BA371-A2F8-480D-BD69-BA1BA99436DF}">
      <dsp:nvSpPr>
        <dsp:cNvPr id="0" name=""/>
        <dsp:cNvSpPr/>
      </dsp:nvSpPr>
      <dsp:spPr>
        <a:xfrm>
          <a:off x="9645298" y="2956890"/>
          <a:ext cx="605294" cy="3464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A078D4-47F3-494A-AB2C-337FE01BF536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9407B1-2C68-4CBD-BBD1-ED873B0FE5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691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9407B1-2C68-4CBD-BBD1-ED873B0FE54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94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ABDC78B-03EC-4896-B864-3D56C6E3FF48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685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ABDC78B-03EC-4896-B864-3D56C6E3FF48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638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15A3F-1C9A-43A7-94B7-1E51F4929D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D92249-C8E3-4B75-8F43-F8C91FA9AC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806DF-D501-46BA-B5CC-D5D806C8D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58709-4F3D-4A54-9FA6-F110BF67F9CD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C706B-4EFD-40C1-A8F8-082B032C6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A20FD-3F79-4C13-A5EB-CC42963AD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6693-8828-486B-96AF-1A1EC24C4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573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78C5A-1EF1-4C01-A2A2-8757A3630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2BA4BC-66E7-4CB9-8CAA-202E6FF2A9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53EFC-9567-4F89-AEC0-52FDA82B2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58709-4F3D-4A54-9FA6-F110BF67F9CD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43B35-9895-4180-87D1-FF5942176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1D3EC-2F3F-41E4-8FDE-007B21FE6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6693-8828-486B-96AF-1A1EC24C4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983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CB089A-C3E9-46F5-BACB-51736CD88F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C6464F-0B16-46F9-AFA2-65FA97FD6A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ABAA6-34B1-4AB6-B3A8-1AA2F906F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58709-4F3D-4A54-9FA6-F110BF67F9CD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3D67E0-5B2C-496C-B48A-714FFCC2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34AFC-B430-4D0A-8C5E-05893CE18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6693-8828-486B-96AF-1A1EC24C4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414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11191-8C34-47ED-B3D9-CF9756C7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319" y="199660"/>
            <a:ext cx="8231744" cy="68135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dirty="0">
                <a:solidFill>
                  <a:srgbClr val="00529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27452FF-806A-4187-95AE-897C566646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8319" y="915939"/>
            <a:ext cx="8231744" cy="6400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en-US" sz="18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457063" indent="0">
              <a:buNone/>
              <a:defRPr/>
            </a:lvl2pPr>
          </a:lstStyle>
          <a:p>
            <a:pPr marL="0" lvl="0" indent="0" algn="l" defTabSz="914126" rtl="0" eaLnBrk="1" latinLnBrk="0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3145315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6980B-66D2-448E-B834-19AC11EF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B45A2-0024-4F98-91F6-7755EF174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FB63F-D35D-44EF-A393-4D81E648E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58709-4F3D-4A54-9FA6-F110BF67F9CD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BE5BA-F8A3-4DA7-BB98-1C55FD35F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5185A-4763-46D2-9A48-14E78D471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6693-8828-486B-96AF-1A1EC24C4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88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C03B6-97CD-4477-9E2D-347703CEE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AAC4B7-9D68-4C6D-9B26-09C237D282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6EDA0-EFEF-4805-92CA-976D0E02C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58709-4F3D-4A54-9FA6-F110BF67F9CD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2519B-C986-4EE2-AD13-280474996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67D06-E544-48CB-A554-741FB007E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6693-8828-486B-96AF-1A1EC24C4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51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BF5AA-45FB-4B39-99BB-F421CCB73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D8AD6-587A-4803-856D-7FA2A01A88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008BF2-5C68-499C-87FB-C30097DF02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2BE956-D964-41A7-83AF-02C3AC0E8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58709-4F3D-4A54-9FA6-F110BF67F9CD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E979FF-467F-4076-9546-38027FE6A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3086B7-0EF9-4330-AB50-43160C23D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6693-8828-486B-96AF-1A1EC24C4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16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8F71B-DD68-479B-9362-9097D0A23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5DF06B-5A07-4E58-A544-A82BB1E03B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10C37-448F-4A39-9F35-4ACD5379F4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F259F0-7BF5-4F58-A2DB-ACEF15D655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8F1D27-ACF1-4BEF-8D88-AD5AA96539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818F8E-5762-4870-B31A-1266820DB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58709-4F3D-4A54-9FA6-F110BF67F9CD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325BAE-7961-439E-9D87-75B8E164F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BA4B41-ED59-420B-A39E-BA8B18BB0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6693-8828-486B-96AF-1A1EC24C4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32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89CF7-041F-4F13-A00C-FF5E8DDD5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F67F8C-E7B5-4115-A2D2-01E087EA8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58709-4F3D-4A54-9FA6-F110BF67F9CD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6DE1CE-3584-4C3A-A136-33EA1224B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0DB2C4-13B9-4352-BAC6-F55B58B34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6693-8828-486B-96AF-1A1EC24C4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729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6A5717-F91D-444A-AAA9-FDC34C104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58709-4F3D-4A54-9FA6-F110BF67F9CD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842B09-16E8-4EF5-906C-DE1686DC5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C3E0D6-4CCB-44C8-ADAD-844E846CA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6693-8828-486B-96AF-1A1EC24C4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642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1AC6B-431D-4432-AEC5-F22021287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4075F-85D5-4235-917F-01E3F6537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DE406C-84D0-4DEF-9906-C595B1E2B5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231767-2F9C-4815-B185-BA7007729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58709-4F3D-4A54-9FA6-F110BF67F9CD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849F3C-C8F0-48D3-82F1-21264C491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A2EC55-A9C3-42F5-A9BE-4814BD489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6693-8828-486B-96AF-1A1EC24C4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55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BD1B7-AC40-4BC7-934A-7A00C3488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17F599-B905-44FB-BF23-3DF60F9F77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19DAA8-3272-4063-B713-76777E31CA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F0047B-67F0-42FE-85D1-3B2968D2C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58709-4F3D-4A54-9FA6-F110BF67F9CD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658D12-CD7D-4059-B05F-557708F91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931FF1-C497-4D26-9B2D-57D948F38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16693-8828-486B-96AF-1A1EC24C4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759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3AB2DB-D4DC-4799-9C52-15163EA17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506329-3801-4695-B1FA-2D0C1FEE8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7F99E-1793-447E-B989-9BC6B39C87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758709-4F3D-4A54-9FA6-F110BF67F9CD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816097-A41B-40F7-980D-066A3F5BD9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4651C-0863-4812-B8C7-6EF669731A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A16693-8828-486B-96AF-1A1EC24C4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44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image" Target="../media/image18.jpeg"/><Relationship Id="rId18" Type="http://schemas.openxmlformats.org/officeDocument/2006/relationships/image" Target="../media/image23.png"/><Relationship Id="rId26" Type="http://schemas.openxmlformats.org/officeDocument/2006/relationships/image" Target="../media/image31.jpeg"/><Relationship Id="rId3" Type="http://schemas.openxmlformats.org/officeDocument/2006/relationships/image" Target="../media/image13.png"/><Relationship Id="rId21" Type="http://schemas.openxmlformats.org/officeDocument/2006/relationships/image" Target="../media/image26.jpeg"/><Relationship Id="rId7" Type="http://schemas.openxmlformats.org/officeDocument/2006/relationships/diagramLayout" Target="../diagrams/layout1.xml"/><Relationship Id="rId12" Type="http://schemas.openxmlformats.org/officeDocument/2006/relationships/image" Target="../media/image17.png"/><Relationship Id="rId17" Type="http://schemas.openxmlformats.org/officeDocument/2006/relationships/image" Target="../media/image22.jpeg"/><Relationship Id="rId25" Type="http://schemas.openxmlformats.org/officeDocument/2006/relationships/image" Target="../media/image30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jpeg"/><Relationship Id="rId20" Type="http://schemas.openxmlformats.org/officeDocument/2006/relationships/image" Target="../media/image25.pn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diagramData" Target="../diagrams/data1.xml"/><Relationship Id="rId11" Type="http://schemas.openxmlformats.org/officeDocument/2006/relationships/image" Target="../media/image16.png"/><Relationship Id="rId24" Type="http://schemas.openxmlformats.org/officeDocument/2006/relationships/image" Target="../media/image29.jpeg"/><Relationship Id="rId5" Type="http://schemas.openxmlformats.org/officeDocument/2006/relationships/image" Target="../media/image15.png"/><Relationship Id="rId15" Type="http://schemas.openxmlformats.org/officeDocument/2006/relationships/image" Target="../media/image20.jpe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10" Type="http://schemas.microsoft.com/office/2007/relationships/diagramDrawing" Target="../diagrams/drawing1.xml"/><Relationship Id="rId19" Type="http://schemas.openxmlformats.org/officeDocument/2006/relationships/image" Target="../media/image24.png"/><Relationship Id="rId4" Type="http://schemas.openxmlformats.org/officeDocument/2006/relationships/image" Target="../media/image14.png"/><Relationship Id="rId9" Type="http://schemas.openxmlformats.org/officeDocument/2006/relationships/diagramColors" Target="../diagrams/colors1.xml"/><Relationship Id="rId14" Type="http://schemas.openxmlformats.org/officeDocument/2006/relationships/image" Target="../media/image19.jpeg"/><Relationship Id="rId22" Type="http://schemas.openxmlformats.org/officeDocument/2006/relationships/image" Target="../media/image27.jpeg"/><Relationship Id="rId27" Type="http://schemas.openxmlformats.org/officeDocument/2006/relationships/image" Target="../media/image32.png"/><Relationship Id="rId30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diagramData" Target="../diagrams/data2.xml"/><Relationship Id="rId21" Type="http://schemas.openxmlformats.org/officeDocument/2006/relationships/image" Target="../media/image48.png"/><Relationship Id="rId7" Type="http://schemas.microsoft.com/office/2007/relationships/diagramDrawing" Target="../diagrams/drawing2.xml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38.png"/><Relationship Id="rId24" Type="http://schemas.openxmlformats.org/officeDocument/2006/relationships/image" Target="../media/image50.pn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42.png"/><Relationship Id="rId23" Type="http://schemas.openxmlformats.org/officeDocument/2006/relationships/image" Target="../media/image49.png"/><Relationship Id="rId10" Type="http://schemas.openxmlformats.org/officeDocument/2006/relationships/image" Target="../media/image20.jpeg"/><Relationship Id="rId19" Type="http://schemas.openxmlformats.org/officeDocument/2006/relationships/image" Target="../media/image46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37.png"/><Relationship Id="rId14" Type="http://schemas.openxmlformats.org/officeDocument/2006/relationships/image" Target="../media/image41.png"/><Relationship Id="rId22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ontent Placeholder 7" descr="A picture containing cup, coffee, indoor, breakfast&#10;&#10;Description automatically generated">
            <a:extLst>
              <a:ext uri="{FF2B5EF4-FFF2-40B4-BE49-F238E27FC236}">
                <a16:creationId xmlns:a16="http://schemas.microsoft.com/office/drawing/2014/main" id="{FD6EAA62-9370-4802-B5D3-F6A3D33197C2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8" r="35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0" name="Rectangle 32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1A136EF9-DB03-4A99-9559-96F4C693CAF4}"/>
              </a:ext>
            </a:extLst>
          </p:cNvPr>
          <p:cNvSpPr txBox="1">
            <a:spLocks/>
          </p:cNvSpPr>
          <p:nvPr/>
        </p:nvSpPr>
        <p:spPr>
          <a:xfrm>
            <a:off x="523875" y="425950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STRATEGIC PARTNERSHIP </a:t>
            </a:r>
          </a:p>
        </p:txBody>
      </p:sp>
      <p:cxnSp>
        <p:nvCxnSpPr>
          <p:cNvPr id="32" name="Straight Connector 34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260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D39256A4-2442-43BC-BE84-B1151595B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62" y="265112"/>
            <a:ext cx="9401175" cy="53625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5CB4650-07F6-42EE-B73B-A31633263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587" y="5485073"/>
            <a:ext cx="3053555" cy="129695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8866D3E-9CD5-4B8A-9CDA-4C884F238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649" y="5237192"/>
            <a:ext cx="5507828" cy="150911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725ED72-0419-4964-AEA4-EF8BCEE4BF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122" b="6697"/>
          <a:stretch/>
        </p:blipFill>
        <p:spPr>
          <a:xfrm>
            <a:off x="4602636" y="4118569"/>
            <a:ext cx="4493051" cy="150911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0484E71-38DC-4EEB-BA35-1FFE6C0B91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6989" y="4389734"/>
            <a:ext cx="2967037" cy="96678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13E832E-F90F-495A-8665-364B40577285}"/>
              </a:ext>
            </a:extLst>
          </p:cNvPr>
          <p:cNvSpPr/>
          <p:nvPr/>
        </p:nvSpPr>
        <p:spPr>
          <a:xfrm>
            <a:off x="4705350" y="2468266"/>
            <a:ext cx="368299" cy="531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4317D29-6039-484E-A68C-CEA820489C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444" y="5624062"/>
            <a:ext cx="912390" cy="968826"/>
          </a:xfrm>
          <a:prstGeom prst="rect">
            <a:avLst/>
          </a:prstGeom>
        </p:spPr>
      </p:pic>
      <p:sp>
        <p:nvSpPr>
          <p:cNvPr id="41" name="Flowchart: Off-page Connector 40">
            <a:extLst>
              <a:ext uri="{FF2B5EF4-FFF2-40B4-BE49-F238E27FC236}">
                <a16:creationId xmlns:a16="http://schemas.microsoft.com/office/drawing/2014/main" id="{47CDC2DC-1ADE-42DC-AC72-66B1C0FDF6DA}"/>
              </a:ext>
            </a:extLst>
          </p:cNvPr>
          <p:cNvSpPr/>
          <p:nvPr/>
        </p:nvSpPr>
        <p:spPr>
          <a:xfrm>
            <a:off x="10576437" y="-9525"/>
            <a:ext cx="580103" cy="1268361"/>
          </a:xfrm>
          <a:prstGeom prst="flowChartOffpageConnector">
            <a:avLst/>
          </a:prstGeom>
          <a:solidFill>
            <a:srgbClr val="CE0E2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28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C7B46F-23E5-4E3B-929F-D09296BC4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19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1BA8AF-2061-42C8-B380-9B350F5B39AC}"/>
              </a:ext>
            </a:extLst>
          </p:cNvPr>
          <p:cNvSpPr txBox="1">
            <a:spLocks/>
          </p:cNvSpPr>
          <p:nvPr/>
        </p:nvSpPr>
        <p:spPr bwMode="auto">
          <a:xfrm>
            <a:off x="711200" y="365125"/>
            <a:ext cx="3949189" cy="18999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defTabSz="91412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IN" sz="2800" b="1" dirty="0">
                <a:solidFill>
                  <a:srgbClr val="0066B3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defTabSz="914400" eaLnBrk="1" hangingPunct="1">
              <a:spcAft>
                <a:spcPts val="600"/>
              </a:spcAft>
            </a:pPr>
            <a:r>
              <a:rPr lang="en-US" sz="4000" dirty="0">
                <a:solidFill>
                  <a:schemeClr val="tx1"/>
                </a:solidFill>
                <a:latin typeface="+mj-lt"/>
              </a:rPr>
              <a:t>Connected Kitchen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C28924E2-DF07-411B-9B16-EA2890B35AD0}"/>
              </a:ext>
            </a:extLst>
          </p:cNvPr>
          <p:cNvSpPr txBox="1">
            <a:spLocks/>
          </p:cNvSpPr>
          <p:nvPr/>
        </p:nvSpPr>
        <p:spPr>
          <a:xfrm>
            <a:off x="711200" y="2434201"/>
            <a:ext cx="3949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kern="1200" spc="-2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kern="1200" cap="all" spc="-2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2pPr>
            <a:lvl3pPr marL="216000" indent="-2160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−"/>
              <a:defRPr sz="1500" kern="1200" spc="-2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3pPr>
            <a:lvl4pPr marL="216000" indent="-2160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−"/>
              <a:defRPr sz="1500" kern="1200" spc="-2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4pPr>
            <a:lvl5pPr marL="216000" indent="-21600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−"/>
              <a:defRPr sz="1500" kern="1200" spc="-2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>
                <a:solidFill>
                  <a:schemeClr val="tx1"/>
                </a:solidFill>
                <a:latin typeface="+mn-lt"/>
              </a:rPr>
              <a:t>KitchenConnect is our award-winning open cloud solution for the food-service industry that improves efficiency, reduces costs, and enhances food quality.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>
              <a:solidFill>
                <a:schemeClr val="tx1"/>
              </a:solidFill>
              <a:latin typeface="+mn-lt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>
                <a:solidFill>
                  <a:schemeClr val="tx1"/>
                </a:solidFill>
                <a:latin typeface="+mn-lt"/>
              </a:rPr>
              <a:t>It offers an overview of the products cooked, peak demand hours, product utilization, and cleaning cycles.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b="1">
              <a:solidFill>
                <a:schemeClr val="tx1"/>
              </a:solidFill>
              <a:latin typeface="+mn-lt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>
                <a:solidFill>
                  <a:schemeClr val="tx1"/>
                </a:solidFill>
                <a:latin typeface="+mn-lt"/>
              </a:rPr>
              <a:t>It allows cost savings through over-the-air recipe pushes and predictive maintenance ensuring less downtime while maintaining food quality through online food safety report retrieval.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55326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Rectangle 10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Title 1">
            <a:extLst>
              <a:ext uri="{FF2B5EF4-FFF2-40B4-BE49-F238E27FC236}">
                <a16:creationId xmlns:a16="http://schemas.microsoft.com/office/drawing/2014/main" id="{42D39C9B-8E39-4A10-AA3C-B2291A00EBD8}"/>
              </a:ext>
            </a:extLst>
          </p:cNvPr>
          <p:cNvSpPr txBox="1">
            <a:spLocks/>
          </p:cNvSpPr>
          <p:nvPr/>
        </p:nvSpPr>
        <p:spPr bwMode="auto">
          <a:xfrm>
            <a:off x="1081313" y="218239"/>
            <a:ext cx="10044023" cy="56590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 fontScale="92500" lnSpcReduction="10000"/>
          </a:bodyPr>
          <a:lstStyle>
            <a:lvl1pPr defTabSz="914126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n-IN" sz="2800" b="1" dirty="0">
                <a:solidFill>
                  <a:srgbClr val="0066B3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defTabSz="914400" eaLnBrk="1" fontAlgn="base" hangingPunct="1">
              <a:spcAft>
                <a:spcPts val="600"/>
              </a:spcAft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KC Application – Flow Diagram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5237C9C-75BD-4ACA-9106-781149420837}"/>
              </a:ext>
            </a:extLst>
          </p:cNvPr>
          <p:cNvGrpSpPr/>
          <p:nvPr/>
        </p:nvGrpSpPr>
        <p:grpSpPr>
          <a:xfrm>
            <a:off x="1190102" y="930172"/>
            <a:ext cx="11163335" cy="5709589"/>
            <a:chOff x="406908" y="850900"/>
            <a:chExt cx="12104035" cy="5224272"/>
          </a:xfrm>
        </p:grpSpPr>
        <p:pic>
          <p:nvPicPr>
            <p:cNvPr id="36" name="Picture 35" descr="Shape, rectangle&#10;&#10;Description automatically generated">
              <a:extLst>
                <a:ext uri="{FF2B5EF4-FFF2-40B4-BE49-F238E27FC236}">
                  <a16:creationId xmlns:a16="http://schemas.microsoft.com/office/drawing/2014/main" id="{96E7B845-081D-46E0-BF87-38F1EE9D4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908" y="850900"/>
              <a:ext cx="11378184" cy="522427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38" name="Text Placeholder 2">
              <a:extLst>
                <a:ext uri="{FF2B5EF4-FFF2-40B4-BE49-F238E27FC236}">
                  <a16:creationId xmlns:a16="http://schemas.microsoft.com/office/drawing/2014/main" id="{164B2F29-6F0C-4D8C-9014-281B257809E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964716" y="1290914"/>
              <a:ext cx="15821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lvl1pPr marL="238125" indent="-238125" algn="l" rtl="0" eaLnBrk="0" fontAlgn="base" hangingPunct="0">
                <a:spcBef>
                  <a:spcPct val="100000"/>
                </a:spcBef>
                <a:spcAft>
                  <a:spcPct val="0"/>
                </a:spcAft>
                <a:buClr>
                  <a:schemeClr val="tx1"/>
                </a:buClr>
                <a:buFont typeface="Wingdings 2" pitchFamily="18" charset="2"/>
                <a:buChar char="¡"/>
                <a:defRPr sz="14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457200" indent="-217488" algn="l" rtl="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Font typeface="Wingdings" pitchFamily="2" charset="2"/>
                <a:buChar char="§"/>
                <a:defRPr sz="1200">
                  <a:solidFill>
                    <a:schemeClr val="tx1"/>
                  </a:solidFill>
                  <a:latin typeface="+mj-lt"/>
                </a:defRPr>
              </a:lvl2pPr>
              <a:lvl3pPr marL="676275" indent="-209550" algn="l" rtl="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Font typeface="Wingdings" pitchFamily="2" charset="2"/>
                <a:buChar char="§"/>
                <a:defRPr sz="1200">
                  <a:solidFill>
                    <a:schemeClr val="tx1"/>
                  </a:solidFill>
                  <a:latin typeface="+mj-lt"/>
                </a:defRPr>
              </a:lvl3pPr>
              <a:lvl4pPr marL="904875" indent="-219075" algn="l" rtl="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Font typeface="Wingdings" pitchFamily="2" charset="2"/>
                <a:buChar char="§"/>
                <a:defRPr sz="1200">
                  <a:solidFill>
                    <a:schemeClr val="tx1"/>
                  </a:solidFill>
                  <a:latin typeface="+mj-lt"/>
                </a:defRPr>
              </a:lvl4pPr>
              <a:lvl5pPr marL="1133475" indent="-219075" algn="l" rtl="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Font typeface="Wingdings" pitchFamily="2" charset="2"/>
                <a:buChar char="§"/>
                <a:defRPr sz="1200">
                  <a:solidFill>
                    <a:schemeClr val="tx1"/>
                  </a:solidFill>
                  <a:latin typeface="+mj-lt"/>
                </a:defRPr>
              </a:lvl5pPr>
              <a:lvl6pPr marL="1590675" indent="-219075" algn="l" rtl="0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047875" indent="-219075" algn="l" rtl="0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2505075" indent="-219075" algn="l" rtl="0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2962275" indent="-219075" algn="l" rtl="0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prstClr val="black"/>
                </a:buClr>
                <a:buNone/>
                <a:defRPr/>
              </a:pPr>
              <a:r>
                <a:rPr lang="en-US" sz="900" b="1" kern="0">
                  <a:solidFill>
                    <a:srgbClr val="0070C0"/>
                  </a:solidFill>
                  <a:latin typeface="Calibri" panose="020F0502020204030204"/>
                </a:rPr>
                <a:t>Salient Features: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A67993C-74A8-4DFF-9E7A-C071F6F08965}"/>
                </a:ext>
              </a:extLst>
            </p:cNvPr>
            <p:cNvGrpSpPr/>
            <p:nvPr/>
          </p:nvGrpSpPr>
          <p:grpSpPr>
            <a:xfrm>
              <a:off x="646769" y="4854486"/>
              <a:ext cx="5418187" cy="1220685"/>
              <a:chOff x="697648" y="4994185"/>
              <a:chExt cx="5418187" cy="1220685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01062F3-3D80-4760-8AFD-0AE4C3D405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648" y="4994185"/>
                <a:ext cx="5418187" cy="1220685"/>
              </a:xfrm>
              <a:prstGeom prst="rect">
                <a:avLst/>
              </a:prstGeom>
              <a:noFill/>
              <a:ln w="9525" cap="flat" cmpd="sng" algn="ctr">
                <a:solidFill>
                  <a:srgbClr val="0070C0"/>
                </a:solidFill>
                <a:prstDash val="solid"/>
                <a:miter lim="800000"/>
                <a:headEnd type="none" w="sm" len="sm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>
                  <a:spcAft>
                    <a:spcPts val="600"/>
                  </a:spcAft>
                  <a:defRPr/>
                </a:pPr>
                <a:endParaRPr lang="en-IN" kern="0">
                  <a:solidFill>
                    <a:prstClr val="black"/>
                  </a:solidFill>
                  <a:latin typeface="Arial"/>
                  <a:cs typeface="Arial" panose="020B0604020202020204" pitchFamily="34" charset="0"/>
                </a:endParaRPr>
              </a:p>
            </p:txBody>
          </p:sp>
          <p:sp>
            <p:nvSpPr>
              <p:cNvPr id="61" name="Text Placeholder 2">
                <a:extLst>
                  <a:ext uri="{FF2B5EF4-FFF2-40B4-BE49-F238E27FC236}">
                    <a16:creationId xmlns:a16="http://schemas.microsoft.com/office/drawing/2014/main" id="{477CF67A-99EB-4D1F-B766-AFB5075A810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18039" y="5188320"/>
                <a:ext cx="2141323" cy="3409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>
                <a:lvl1pPr marL="238125" indent="-238125" algn="l" rtl="0" eaLnBrk="0" fontAlgn="base" hangingPunct="0">
                  <a:spcBef>
                    <a:spcPct val="10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 2" pitchFamily="18" charset="2"/>
                  <a:buChar char="¡"/>
                  <a:defRPr sz="14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1pPr>
                <a:lvl2pPr marL="457200" indent="-217488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1200">
                    <a:solidFill>
                      <a:schemeClr val="tx1"/>
                    </a:solidFill>
                    <a:latin typeface="+mj-lt"/>
                  </a:defRPr>
                </a:lvl2pPr>
                <a:lvl3pPr marL="676275" indent="-20955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1200">
                    <a:solidFill>
                      <a:schemeClr val="tx1"/>
                    </a:solidFill>
                    <a:latin typeface="+mj-lt"/>
                  </a:defRPr>
                </a:lvl3pPr>
                <a:lvl4pPr marL="904875" indent="-219075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1200">
                    <a:solidFill>
                      <a:schemeClr val="tx1"/>
                    </a:solidFill>
                    <a:latin typeface="+mj-lt"/>
                  </a:defRPr>
                </a:lvl4pPr>
                <a:lvl5pPr marL="1133475" indent="-219075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1200">
                    <a:solidFill>
                      <a:schemeClr val="tx1"/>
                    </a:solidFill>
                    <a:latin typeface="+mj-lt"/>
                  </a:defRPr>
                </a:lvl5pPr>
                <a:lvl6pPr marL="1590675" indent="-219075" algn="l" rtl="0" fontAlgn="base">
                  <a:spcBef>
                    <a:spcPct val="5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1400">
                    <a:solidFill>
                      <a:schemeClr val="tx1"/>
                    </a:solidFill>
                    <a:latin typeface="+mn-lt"/>
                  </a:defRPr>
                </a:lvl6pPr>
                <a:lvl7pPr marL="2047875" indent="-219075" algn="l" rtl="0" fontAlgn="base">
                  <a:spcBef>
                    <a:spcPct val="5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1400">
                    <a:solidFill>
                      <a:schemeClr val="tx1"/>
                    </a:solidFill>
                    <a:latin typeface="+mn-lt"/>
                  </a:defRPr>
                </a:lvl7pPr>
                <a:lvl8pPr marL="2505075" indent="-219075" algn="l" rtl="0" fontAlgn="base">
                  <a:spcBef>
                    <a:spcPct val="5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1400">
                    <a:solidFill>
                      <a:schemeClr val="tx1"/>
                    </a:solidFill>
                    <a:latin typeface="+mn-lt"/>
                  </a:defRPr>
                </a:lvl8pPr>
                <a:lvl9pPr marL="2962275" indent="-219075" algn="l" rtl="0" fontAlgn="base">
                  <a:spcBef>
                    <a:spcPct val="5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14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prstClr val="black"/>
                  </a:buClr>
                  <a:buNone/>
                  <a:defRPr/>
                </a:pPr>
                <a:r>
                  <a:rPr lang="en-US" sz="2800" b="1" kern="0" dirty="0">
                    <a:solidFill>
                      <a:srgbClr val="0070C0"/>
                    </a:solidFill>
                    <a:latin typeface="Calibri" panose="020F0502020204030204"/>
                  </a:rPr>
                  <a:t>Technology Stack</a:t>
                </a:r>
              </a:p>
            </p:txBody>
          </p:sp>
          <p:sp>
            <p:nvSpPr>
              <p:cNvPr id="62" name="Text Placeholder 2">
                <a:extLst>
                  <a:ext uri="{FF2B5EF4-FFF2-40B4-BE49-F238E27FC236}">
                    <a16:creationId xmlns:a16="http://schemas.microsoft.com/office/drawing/2014/main" id="{BDEED8D2-397C-43DC-9CD0-C93DB7C36A4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879752" y="5003805"/>
                <a:ext cx="2757056" cy="7540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>
                <a:lvl1pPr marL="238125" indent="-238125" algn="l" rtl="0" eaLnBrk="0" fontAlgn="base" hangingPunct="0">
                  <a:spcBef>
                    <a:spcPct val="10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 2" pitchFamily="18" charset="2"/>
                  <a:buChar char="¡"/>
                  <a:defRPr sz="14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1pPr>
                <a:lvl2pPr marL="457200" indent="-217488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1200">
                    <a:solidFill>
                      <a:schemeClr val="tx1"/>
                    </a:solidFill>
                    <a:latin typeface="+mj-lt"/>
                  </a:defRPr>
                </a:lvl2pPr>
                <a:lvl3pPr marL="676275" indent="-20955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1200">
                    <a:solidFill>
                      <a:schemeClr val="tx1"/>
                    </a:solidFill>
                    <a:latin typeface="+mj-lt"/>
                  </a:defRPr>
                </a:lvl3pPr>
                <a:lvl4pPr marL="904875" indent="-219075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1200">
                    <a:solidFill>
                      <a:schemeClr val="tx1"/>
                    </a:solidFill>
                    <a:latin typeface="+mj-lt"/>
                  </a:defRPr>
                </a:lvl4pPr>
                <a:lvl5pPr marL="1133475" indent="-219075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1200">
                    <a:solidFill>
                      <a:schemeClr val="tx1"/>
                    </a:solidFill>
                    <a:latin typeface="+mj-lt"/>
                  </a:defRPr>
                </a:lvl5pPr>
                <a:lvl6pPr marL="1590675" indent="-219075" algn="l" rtl="0" fontAlgn="base">
                  <a:spcBef>
                    <a:spcPct val="5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1400">
                    <a:solidFill>
                      <a:schemeClr val="tx1"/>
                    </a:solidFill>
                    <a:latin typeface="+mn-lt"/>
                  </a:defRPr>
                </a:lvl6pPr>
                <a:lvl7pPr marL="2047875" indent="-219075" algn="l" rtl="0" fontAlgn="base">
                  <a:spcBef>
                    <a:spcPct val="5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1400">
                    <a:solidFill>
                      <a:schemeClr val="tx1"/>
                    </a:solidFill>
                    <a:latin typeface="+mn-lt"/>
                  </a:defRPr>
                </a:lvl7pPr>
                <a:lvl8pPr marL="2505075" indent="-219075" algn="l" rtl="0" fontAlgn="base">
                  <a:spcBef>
                    <a:spcPct val="5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1400">
                    <a:solidFill>
                      <a:schemeClr val="tx1"/>
                    </a:solidFill>
                    <a:latin typeface="+mn-lt"/>
                  </a:defRPr>
                </a:lvl8pPr>
                <a:lvl9pPr marL="2962275" indent="-219075" algn="l" rtl="0" fontAlgn="base">
                  <a:spcBef>
                    <a:spcPct val="5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14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174625" indent="-174625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prstClr val="black"/>
                  </a:buClr>
                  <a:buFont typeface="Wingdings 2" pitchFamily="18" charset="2"/>
                  <a:buChar char=""/>
                  <a:defRPr/>
                </a:pPr>
                <a:r>
                  <a:rPr lang="en-US" sz="1300" kern="0" dirty="0">
                    <a:solidFill>
                      <a:prstClr val="black"/>
                    </a:solidFill>
                    <a:latin typeface="Calibri" panose="020F0502020204030204"/>
                  </a:rPr>
                  <a:t>Cloud based SaaS</a:t>
                </a:r>
              </a:p>
              <a:p>
                <a:pPr marL="174625" indent="-174625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prstClr val="black"/>
                  </a:buClr>
                  <a:buFont typeface="Wingdings 2" pitchFamily="18" charset="2"/>
                  <a:buChar char=""/>
                  <a:defRPr/>
                </a:pPr>
                <a:r>
                  <a:rPr lang="en-US" sz="1300" kern="0" dirty="0">
                    <a:solidFill>
                      <a:prstClr val="black"/>
                    </a:solidFill>
                    <a:latin typeface="Calibri" panose="020F0502020204030204"/>
                  </a:rPr>
                  <a:t>Multi-Tenant</a:t>
                </a:r>
              </a:p>
              <a:p>
                <a:pPr marL="174625" indent="-174625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prstClr val="black"/>
                  </a:buClr>
                  <a:buFont typeface="Wingdings 2" pitchFamily="18" charset="2"/>
                  <a:buChar char=""/>
                  <a:defRPr/>
                </a:pPr>
                <a:r>
                  <a:rPr lang="en-US" sz="1300" kern="0" dirty="0">
                    <a:solidFill>
                      <a:prstClr val="black"/>
                    </a:solidFill>
                    <a:latin typeface="Calibri" panose="020F0502020204030204"/>
                  </a:rPr>
                  <a:t>GDPR Complaint</a:t>
                </a:r>
              </a:p>
              <a:p>
                <a:pPr marL="174625" indent="-174625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prstClr val="black"/>
                  </a:buClr>
                  <a:buFont typeface="Wingdings 2" pitchFamily="18" charset="2"/>
                  <a:buChar char=""/>
                  <a:defRPr/>
                </a:pPr>
                <a:r>
                  <a:rPr lang="en-US" sz="1300" kern="0" dirty="0">
                    <a:solidFill>
                      <a:prstClr val="black"/>
                    </a:solidFill>
                    <a:latin typeface="Calibri" panose="020F0502020204030204"/>
                  </a:rPr>
                  <a:t>Progressive Web App &amp; API Enabled</a:t>
                </a:r>
              </a:p>
              <a:p>
                <a:pPr marL="174625" indent="-174625">
                  <a:lnSpc>
                    <a:spcPct val="90000"/>
                  </a:lnSpc>
                  <a:spcBef>
                    <a:spcPts val="300"/>
                  </a:spcBef>
                  <a:spcAft>
                    <a:spcPts val="300"/>
                  </a:spcAft>
                  <a:buClr>
                    <a:prstClr val="black"/>
                  </a:buClr>
                  <a:buFont typeface="Wingdings 2" pitchFamily="18" charset="2"/>
                  <a:buChar char=""/>
                  <a:defRPr/>
                </a:pPr>
                <a:r>
                  <a:rPr lang="en-US" sz="1300" kern="0" dirty="0">
                    <a:solidFill>
                      <a:prstClr val="black"/>
                    </a:solidFill>
                    <a:latin typeface="Calibri" panose="020F0502020204030204"/>
                  </a:rPr>
                  <a:t>Function based micro services</a:t>
                </a:r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E2EC731-55D7-45C7-85AC-E23FEB139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6739" y="4854486"/>
              <a:ext cx="5340569" cy="1220685"/>
            </a:xfrm>
            <a:prstGeom prst="rect">
              <a:avLst/>
            </a:prstGeom>
            <a:noFill/>
            <a:ln w="9525" cap="flat" cmpd="sng" algn="ctr">
              <a:solidFill>
                <a:srgbClr val="0070C0"/>
              </a:solidFill>
              <a:prstDash val="solid"/>
              <a:miter lim="800000"/>
              <a:headEnd type="none" w="sm" len="sm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spcAft>
                  <a:spcPts val="600"/>
                </a:spcAft>
                <a:defRPr/>
              </a:pPr>
              <a:endParaRPr lang="en-IN" kern="0">
                <a:solidFill>
                  <a:prstClr val="black"/>
                </a:solidFill>
                <a:latin typeface="Arial"/>
                <a:cs typeface="Arial" panose="020B0604020202020204" pitchFamily="34" charset="0"/>
              </a:endParaRPr>
            </a:p>
          </p:txBody>
        </p:sp>
        <p:sp>
          <p:nvSpPr>
            <p:cNvPr id="44" name="Text Placeholder 2">
              <a:extLst>
                <a:ext uri="{FF2B5EF4-FFF2-40B4-BE49-F238E27FC236}">
                  <a16:creationId xmlns:a16="http://schemas.microsoft.com/office/drawing/2014/main" id="{1DE74E14-F901-4D8F-BE48-CE691E8B8B0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285255" y="4923671"/>
              <a:ext cx="5225688" cy="1054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lvl1pPr marL="238125" indent="-238125" algn="l" rtl="0" eaLnBrk="0" fontAlgn="base" hangingPunct="0">
                <a:spcBef>
                  <a:spcPct val="100000"/>
                </a:spcBef>
                <a:spcAft>
                  <a:spcPct val="0"/>
                </a:spcAft>
                <a:buClr>
                  <a:schemeClr val="tx1"/>
                </a:buClr>
                <a:buFont typeface="Wingdings 2" pitchFamily="18" charset="2"/>
                <a:buChar char="¡"/>
                <a:defRPr sz="14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457200" indent="-217488" algn="l" rtl="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Font typeface="Wingdings" pitchFamily="2" charset="2"/>
                <a:buChar char="§"/>
                <a:defRPr sz="1200">
                  <a:solidFill>
                    <a:schemeClr val="tx1"/>
                  </a:solidFill>
                  <a:latin typeface="+mj-lt"/>
                </a:defRPr>
              </a:lvl2pPr>
              <a:lvl3pPr marL="676275" indent="-209550" algn="l" rtl="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Font typeface="Wingdings" pitchFamily="2" charset="2"/>
                <a:buChar char="§"/>
                <a:defRPr sz="1200">
                  <a:solidFill>
                    <a:schemeClr val="tx1"/>
                  </a:solidFill>
                  <a:latin typeface="+mj-lt"/>
                </a:defRPr>
              </a:lvl3pPr>
              <a:lvl4pPr marL="904875" indent="-219075" algn="l" rtl="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Font typeface="Wingdings" pitchFamily="2" charset="2"/>
                <a:buChar char="§"/>
                <a:defRPr sz="1200">
                  <a:solidFill>
                    <a:schemeClr val="tx1"/>
                  </a:solidFill>
                  <a:latin typeface="+mj-lt"/>
                </a:defRPr>
              </a:lvl4pPr>
              <a:lvl5pPr marL="1133475" indent="-219075" algn="l" rtl="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Font typeface="Wingdings" pitchFamily="2" charset="2"/>
                <a:buChar char="§"/>
                <a:defRPr sz="1200">
                  <a:solidFill>
                    <a:schemeClr val="tx1"/>
                  </a:solidFill>
                  <a:latin typeface="+mj-lt"/>
                </a:defRPr>
              </a:lvl5pPr>
              <a:lvl6pPr marL="1590675" indent="-219075" algn="l" rtl="0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047875" indent="-219075" algn="l" rtl="0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2505075" indent="-219075" algn="l" rtl="0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2962275" indent="-219075" algn="l" rtl="0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174625" indent="-174625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prstClr val="black"/>
                </a:buClr>
                <a:buFont typeface="Wingdings 2" pitchFamily="18" charset="2"/>
                <a:buChar char=""/>
                <a:defRPr/>
              </a:pPr>
              <a:r>
                <a:rPr lang="en-US" sz="1300" kern="0" dirty="0">
                  <a:solidFill>
                    <a:prstClr val="black"/>
                  </a:solidFill>
                  <a:latin typeface="+mn-lt"/>
                  <a:cs typeface="Arial" panose="020B0604020202020204" pitchFamily="34" charset="0"/>
                </a:rPr>
                <a:t>12 brands with 20+ types of equipment</a:t>
              </a:r>
            </a:p>
            <a:p>
              <a:pPr marL="174625" indent="-174625">
                <a:lnSpc>
                  <a:spcPct val="90000"/>
                </a:lnSpc>
                <a:spcBef>
                  <a:spcPts val="300"/>
                </a:spcBef>
                <a:spcAft>
                  <a:spcPts val="300"/>
                </a:spcAft>
                <a:buClr>
                  <a:prstClr val="black"/>
                </a:buClr>
                <a:buFont typeface="Wingdings 2" pitchFamily="18" charset="2"/>
                <a:buChar char=""/>
                <a:defRPr/>
              </a:pPr>
              <a:r>
                <a:rPr lang="en-US" sz="1300" kern="0" dirty="0">
                  <a:solidFill>
                    <a:prstClr val="black"/>
                  </a:solidFill>
                  <a:latin typeface="+mn-lt"/>
                  <a:cs typeface="Arial" panose="020B0604020202020204" pitchFamily="34" charset="0"/>
                </a:rPr>
                <a:t>2 Million+ external API calls</a:t>
              </a:r>
            </a:p>
            <a:p>
              <a:pPr marL="174625" indent="-174625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prstClr val="black"/>
                </a:buClr>
                <a:buFont typeface="Wingdings 2" pitchFamily="18" charset="2"/>
                <a:buChar char=""/>
                <a:defRPr/>
              </a:pPr>
              <a:r>
                <a:rPr lang="en-US" sz="1300" kern="0" dirty="0">
                  <a:solidFill>
                    <a:prstClr val="black"/>
                  </a:solidFill>
                  <a:latin typeface="+mn-lt"/>
                  <a:cs typeface="Arial" panose="020B0604020202020204" pitchFamily="34" charset="0"/>
                </a:rPr>
                <a:t>Multi-geo deployment US, Europe and Asia</a:t>
              </a:r>
            </a:p>
            <a:p>
              <a:pPr marL="174625" indent="-174625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prstClr val="black"/>
                </a:buClr>
                <a:buFont typeface="Wingdings 2" pitchFamily="18" charset="2"/>
                <a:buChar char=""/>
                <a:defRPr/>
              </a:pPr>
              <a:r>
                <a:rPr lang="en-US" sz="1300" kern="0" dirty="0">
                  <a:solidFill>
                    <a:prstClr val="black"/>
                  </a:solidFill>
                  <a:latin typeface="+mn-lt"/>
                  <a:cs typeface="Arial" panose="020B0604020202020204" pitchFamily="34" charset="0"/>
                </a:rPr>
                <a:t>Volume of Messages  - 100,000 packets per hr.</a:t>
              </a:r>
            </a:p>
          </p:txBody>
        </p:sp>
        <p:sp>
          <p:nvSpPr>
            <p:cNvPr id="45" name="Text Placeholder 2">
              <a:extLst>
                <a:ext uri="{FF2B5EF4-FFF2-40B4-BE49-F238E27FC236}">
                  <a16:creationId xmlns:a16="http://schemas.microsoft.com/office/drawing/2014/main" id="{3C1AD08A-8569-454F-AD4B-078D5308B35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136740" y="5142748"/>
              <a:ext cx="2452107" cy="507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>
              <a:lvl1pPr marL="238125" indent="-238125" algn="l" rtl="0" eaLnBrk="0" fontAlgn="base" hangingPunct="0">
                <a:spcBef>
                  <a:spcPct val="100000"/>
                </a:spcBef>
                <a:spcAft>
                  <a:spcPct val="0"/>
                </a:spcAft>
                <a:buClr>
                  <a:schemeClr val="tx1"/>
                </a:buClr>
                <a:buFont typeface="Wingdings 2" pitchFamily="18" charset="2"/>
                <a:buChar char="¡"/>
                <a:defRPr sz="1400">
                  <a:solidFill>
                    <a:schemeClr val="tx1"/>
                  </a:solidFill>
                  <a:latin typeface="+mj-lt"/>
                  <a:ea typeface="+mn-ea"/>
                  <a:cs typeface="+mn-cs"/>
                </a:defRPr>
              </a:lvl1pPr>
              <a:lvl2pPr marL="457200" indent="-217488" algn="l" rtl="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Font typeface="Wingdings" pitchFamily="2" charset="2"/>
                <a:buChar char="§"/>
                <a:defRPr sz="1200">
                  <a:solidFill>
                    <a:schemeClr val="tx1"/>
                  </a:solidFill>
                  <a:latin typeface="+mj-lt"/>
                </a:defRPr>
              </a:lvl2pPr>
              <a:lvl3pPr marL="676275" indent="-209550" algn="l" rtl="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Font typeface="Wingdings" pitchFamily="2" charset="2"/>
                <a:buChar char="§"/>
                <a:defRPr sz="1200">
                  <a:solidFill>
                    <a:schemeClr val="tx1"/>
                  </a:solidFill>
                  <a:latin typeface="+mj-lt"/>
                </a:defRPr>
              </a:lvl3pPr>
              <a:lvl4pPr marL="904875" indent="-219075" algn="l" rtl="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Font typeface="Wingdings" pitchFamily="2" charset="2"/>
                <a:buChar char="§"/>
                <a:defRPr sz="1200">
                  <a:solidFill>
                    <a:schemeClr val="tx1"/>
                  </a:solidFill>
                  <a:latin typeface="+mj-lt"/>
                </a:defRPr>
              </a:lvl4pPr>
              <a:lvl5pPr marL="1133475" indent="-219075" algn="l" rtl="0" eaLnBrk="0" fontAlgn="base" hangingPunct="0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Font typeface="Wingdings" pitchFamily="2" charset="2"/>
                <a:buChar char="§"/>
                <a:defRPr sz="1200">
                  <a:solidFill>
                    <a:schemeClr val="tx1"/>
                  </a:solidFill>
                  <a:latin typeface="+mj-lt"/>
                </a:defRPr>
              </a:lvl5pPr>
              <a:lvl6pPr marL="1590675" indent="-219075" algn="l" rtl="0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6pPr>
              <a:lvl7pPr marL="2047875" indent="-219075" algn="l" rtl="0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7pPr>
              <a:lvl8pPr marL="2505075" indent="-219075" algn="l" rtl="0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8pPr>
              <a:lvl9pPr marL="2962275" indent="-219075" algn="l" rtl="0" fontAlgn="base">
                <a:spcBef>
                  <a:spcPct val="50000"/>
                </a:spcBef>
                <a:spcAft>
                  <a:spcPct val="0"/>
                </a:spcAft>
                <a:buClr>
                  <a:schemeClr val="tx1"/>
                </a:buClr>
                <a:buFont typeface="Wingdings" pitchFamily="2" charset="2"/>
                <a:buChar char="§"/>
                <a:defRPr sz="14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prstClr val="black"/>
                </a:buClr>
                <a:buNone/>
                <a:defRPr/>
              </a:pPr>
              <a:r>
                <a:rPr lang="en-US" sz="2800" b="1" kern="0" dirty="0">
                  <a:solidFill>
                    <a:srgbClr val="0070C0"/>
                  </a:solidFill>
                  <a:latin typeface="+mn-lt"/>
                </a:rPr>
                <a:t>Scale</a:t>
              </a:r>
            </a:p>
            <a:p>
              <a:pPr marL="0" indent="0">
                <a:lnSpc>
                  <a:spcPct val="90000"/>
                </a:lnSpc>
                <a:spcBef>
                  <a:spcPts val="600"/>
                </a:spcBef>
                <a:spcAft>
                  <a:spcPts val="0"/>
                </a:spcAft>
                <a:buClr>
                  <a:prstClr val="black"/>
                </a:buClr>
                <a:buNone/>
                <a:defRPr/>
              </a:pPr>
              <a:endParaRPr lang="en-US" sz="2800" kern="0" dirty="0">
                <a:solidFill>
                  <a:prstClr val="black"/>
                </a:solidFill>
                <a:latin typeface="+mn-lt"/>
                <a:cs typeface="Arial" panose="020B060402020202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4DE9CC8-FEA2-4CED-A633-9C436B899D85}"/>
                </a:ext>
              </a:extLst>
            </p:cNvPr>
            <p:cNvSpPr/>
            <p:nvPr/>
          </p:nvSpPr>
          <p:spPr>
            <a:xfrm>
              <a:off x="9807696" y="1597383"/>
              <a:ext cx="822960" cy="402336"/>
            </a:xfrm>
            <a:prstGeom prst="rect">
              <a:avLst/>
            </a:prstGeom>
            <a:solidFill>
              <a:srgbClr val="0F6FC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8288" tIns="18288" rIns="18288" bIns="18288" rtlCol="0" anchor="ctr">
              <a:normAutofit/>
            </a:bodyPr>
            <a:lstStyle/>
            <a:p>
              <a:pPr algn="ctr" defTabSz="914342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900" kern="0" dirty="0">
                  <a:solidFill>
                    <a:prstClr val="white"/>
                  </a:solidFill>
                  <a:latin typeface="Calibri" panose="020F0502020204030204"/>
                </a:rPr>
                <a:t>Device Connectivity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4AE7EC3-9C76-493B-B20F-B4F339941779}"/>
                </a:ext>
              </a:extLst>
            </p:cNvPr>
            <p:cNvSpPr/>
            <p:nvPr/>
          </p:nvSpPr>
          <p:spPr>
            <a:xfrm>
              <a:off x="9807696" y="2926866"/>
              <a:ext cx="822960" cy="402336"/>
            </a:xfrm>
            <a:prstGeom prst="rect">
              <a:avLst/>
            </a:prstGeom>
            <a:solidFill>
              <a:srgbClr val="0F6FC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8288" tIns="18288" rIns="18288" bIns="18288" rtlCol="0" anchor="ctr">
              <a:normAutofit/>
            </a:bodyPr>
            <a:lstStyle/>
            <a:p>
              <a:pPr algn="ctr" defTabSz="914342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900" kern="0">
                  <a:solidFill>
                    <a:prstClr val="white"/>
                  </a:solidFill>
                  <a:latin typeface="Calibri" panose="020F0502020204030204"/>
                </a:rPr>
                <a:t>Data Storage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59B1828-9A77-4A21-B6BD-C00B1A7E29E7}"/>
                </a:ext>
              </a:extLst>
            </p:cNvPr>
            <p:cNvSpPr/>
            <p:nvPr/>
          </p:nvSpPr>
          <p:spPr>
            <a:xfrm>
              <a:off x="9807696" y="3370027"/>
              <a:ext cx="822960" cy="402336"/>
            </a:xfrm>
            <a:prstGeom prst="rect">
              <a:avLst/>
            </a:prstGeom>
            <a:solidFill>
              <a:srgbClr val="0F6FC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8288" tIns="18288" rIns="18288" bIns="18288" rtlCol="0" anchor="ctr">
              <a:normAutofit/>
            </a:bodyPr>
            <a:lstStyle/>
            <a:p>
              <a:pPr algn="ctr" defTabSz="914342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500" kern="0">
                  <a:solidFill>
                    <a:prstClr val="white"/>
                  </a:solidFill>
                  <a:latin typeface="Calibri" panose="020F0502020204030204"/>
                </a:rPr>
                <a:t>Alerts &amp; Notifications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5823AC8-36C6-48E0-98BE-027F420DFDAF}"/>
                </a:ext>
              </a:extLst>
            </p:cNvPr>
            <p:cNvSpPr/>
            <p:nvPr/>
          </p:nvSpPr>
          <p:spPr>
            <a:xfrm>
              <a:off x="9807696" y="3813189"/>
              <a:ext cx="822960" cy="402336"/>
            </a:xfrm>
            <a:prstGeom prst="rect">
              <a:avLst/>
            </a:prstGeom>
            <a:solidFill>
              <a:srgbClr val="0F6FC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8288" tIns="18288" rIns="18288" bIns="18288" rtlCol="0" anchor="ctr">
              <a:normAutofit/>
            </a:bodyPr>
            <a:lstStyle/>
            <a:p>
              <a:pPr algn="ctr" defTabSz="914342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500" kern="0">
                  <a:solidFill>
                    <a:prstClr val="white"/>
                  </a:solidFill>
                  <a:latin typeface="Calibri" panose="020F0502020204030204"/>
                </a:rPr>
                <a:t>Reporting and Analytics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34DD63C-9E4E-4F68-9EE4-09AC3F91CEDA}"/>
                </a:ext>
              </a:extLst>
            </p:cNvPr>
            <p:cNvSpPr/>
            <p:nvPr/>
          </p:nvSpPr>
          <p:spPr>
            <a:xfrm>
              <a:off x="9807696" y="2483705"/>
              <a:ext cx="822960" cy="402336"/>
            </a:xfrm>
            <a:prstGeom prst="rect">
              <a:avLst/>
            </a:prstGeom>
            <a:solidFill>
              <a:srgbClr val="0F6FC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8288" tIns="18288" rIns="18288" bIns="18288" rtlCol="0" anchor="ctr">
              <a:normAutofit/>
            </a:bodyPr>
            <a:lstStyle/>
            <a:p>
              <a:pPr algn="ctr" defTabSz="914342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500" kern="0">
                  <a:solidFill>
                    <a:prstClr val="white"/>
                  </a:solidFill>
                  <a:latin typeface="Calibri" panose="020F0502020204030204"/>
                </a:rPr>
                <a:t>Telemetry &amp; Device Data Processing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B13DCFD-659C-41EF-9F6E-A713BDD7B623}"/>
                </a:ext>
              </a:extLst>
            </p:cNvPr>
            <p:cNvSpPr/>
            <p:nvPr/>
          </p:nvSpPr>
          <p:spPr>
            <a:xfrm>
              <a:off x="9807696" y="2040544"/>
              <a:ext cx="822960" cy="402336"/>
            </a:xfrm>
            <a:prstGeom prst="rect">
              <a:avLst/>
            </a:prstGeom>
            <a:solidFill>
              <a:srgbClr val="0F6FC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8288" tIns="18288" rIns="18288" bIns="18288" rtlCol="0" anchor="ctr">
              <a:normAutofit/>
            </a:bodyPr>
            <a:lstStyle/>
            <a:p>
              <a:pPr algn="ctr" defTabSz="914342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500" kern="0">
                  <a:solidFill>
                    <a:prstClr val="white"/>
                  </a:solidFill>
                  <a:latin typeface="Calibri" panose="020F0502020204030204"/>
                </a:rPr>
                <a:t>Authentication &amp; Authorization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6BAA3B5-63F8-4C5C-BAB9-D12C35875CE4}"/>
                </a:ext>
              </a:extLst>
            </p:cNvPr>
            <p:cNvSpPr/>
            <p:nvPr/>
          </p:nvSpPr>
          <p:spPr>
            <a:xfrm>
              <a:off x="10649068" y="1597383"/>
              <a:ext cx="822960" cy="402336"/>
            </a:xfrm>
            <a:prstGeom prst="rect">
              <a:avLst/>
            </a:prstGeom>
            <a:solidFill>
              <a:srgbClr val="009DD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8288" tIns="18288" rIns="18288" bIns="18288" rtlCol="0" anchor="ctr">
              <a:normAutofit/>
            </a:bodyPr>
            <a:lstStyle/>
            <a:p>
              <a:pPr algn="ctr" defTabSz="914342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500" kern="0">
                  <a:solidFill>
                    <a:prstClr val="white"/>
                  </a:solidFill>
                  <a:latin typeface="Calibri" panose="020F0502020204030204"/>
                </a:rPr>
                <a:t>Asset Management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8D51181-0775-49B3-8AC7-CA0386893616}"/>
                </a:ext>
              </a:extLst>
            </p:cNvPr>
            <p:cNvSpPr/>
            <p:nvPr/>
          </p:nvSpPr>
          <p:spPr>
            <a:xfrm>
              <a:off x="10649068" y="2483705"/>
              <a:ext cx="822960" cy="402336"/>
            </a:xfrm>
            <a:prstGeom prst="rect">
              <a:avLst/>
            </a:prstGeom>
            <a:solidFill>
              <a:srgbClr val="009DD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8288" tIns="18288" rIns="18288" bIns="18288" rtlCol="0" anchor="ctr">
              <a:normAutofit/>
            </a:bodyPr>
            <a:lstStyle/>
            <a:p>
              <a:pPr algn="ctr" defTabSz="914342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500" kern="0">
                  <a:solidFill>
                    <a:prstClr val="white"/>
                  </a:solidFill>
                  <a:latin typeface="Calibri" panose="020F0502020204030204"/>
                </a:rPr>
                <a:t>Food Integrity &amp; Quality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2226CC3-E630-418C-887D-02CF08439BA5}"/>
                </a:ext>
              </a:extLst>
            </p:cNvPr>
            <p:cNvSpPr/>
            <p:nvPr/>
          </p:nvSpPr>
          <p:spPr>
            <a:xfrm>
              <a:off x="10649068" y="2926866"/>
              <a:ext cx="822960" cy="402336"/>
            </a:xfrm>
            <a:prstGeom prst="rect">
              <a:avLst/>
            </a:prstGeom>
            <a:solidFill>
              <a:srgbClr val="009DD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8288" tIns="18288" rIns="18288" bIns="18288" rtlCol="0" anchor="ctr">
              <a:normAutofit/>
            </a:bodyPr>
            <a:lstStyle/>
            <a:p>
              <a:pPr algn="ctr" defTabSz="914342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500" kern="0">
                  <a:solidFill>
                    <a:prstClr val="white"/>
                  </a:solidFill>
                  <a:latin typeface="Calibri" panose="020F0502020204030204"/>
                </a:rPr>
                <a:t>OTA-Firmware/Menu/Media update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FE1127F-3DA4-4275-92A0-1222AAC6776B}"/>
                </a:ext>
              </a:extLst>
            </p:cNvPr>
            <p:cNvSpPr/>
            <p:nvPr/>
          </p:nvSpPr>
          <p:spPr>
            <a:xfrm>
              <a:off x="10649068" y="3370027"/>
              <a:ext cx="822960" cy="402336"/>
            </a:xfrm>
            <a:prstGeom prst="rect">
              <a:avLst/>
            </a:prstGeom>
            <a:solidFill>
              <a:srgbClr val="009DD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8288" tIns="18288" rIns="18288" bIns="18288" rtlCol="0" anchor="ctr">
              <a:normAutofit/>
            </a:bodyPr>
            <a:lstStyle/>
            <a:p>
              <a:pPr algn="ctr" defTabSz="914342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500" kern="0">
                  <a:solidFill>
                    <a:prstClr val="white"/>
                  </a:solidFill>
                  <a:latin typeface="Calibri" panose="020F0502020204030204"/>
                </a:rPr>
                <a:t>User Management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FB0567B-9195-4363-A23B-86F9B566AE9E}"/>
                </a:ext>
              </a:extLst>
            </p:cNvPr>
            <p:cNvSpPr/>
            <p:nvPr/>
          </p:nvSpPr>
          <p:spPr>
            <a:xfrm>
              <a:off x="10649068" y="2040544"/>
              <a:ext cx="822960" cy="402336"/>
            </a:xfrm>
            <a:prstGeom prst="rect">
              <a:avLst/>
            </a:prstGeom>
            <a:solidFill>
              <a:srgbClr val="009DD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8288" tIns="18288" rIns="18288" bIns="18288" rtlCol="0" anchor="ctr">
              <a:normAutofit/>
            </a:bodyPr>
            <a:lstStyle/>
            <a:p>
              <a:pPr algn="ctr" defTabSz="914342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500" kern="0">
                  <a:solidFill>
                    <a:prstClr val="white"/>
                  </a:solidFill>
                  <a:latin typeface="Calibri" panose="020F0502020204030204"/>
                </a:rPr>
                <a:t>Service Management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1068F4E-5C65-4B14-8EA8-B998C0B3B78A}"/>
                </a:ext>
              </a:extLst>
            </p:cNvPr>
            <p:cNvSpPr/>
            <p:nvPr/>
          </p:nvSpPr>
          <p:spPr>
            <a:xfrm>
              <a:off x="10649068" y="3813189"/>
              <a:ext cx="822960" cy="402336"/>
            </a:xfrm>
            <a:prstGeom prst="rect">
              <a:avLst/>
            </a:prstGeom>
            <a:solidFill>
              <a:srgbClr val="009DD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18288" tIns="18288" rIns="18288" bIns="18288" rtlCol="0" anchor="ctr">
              <a:normAutofit/>
            </a:bodyPr>
            <a:lstStyle/>
            <a:p>
              <a:pPr algn="ctr" defTabSz="914342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500" kern="0">
                  <a:solidFill>
                    <a:prstClr val="white"/>
                  </a:solidFill>
                  <a:latin typeface="Calibri" panose="020F0502020204030204"/>
                </a:rPr>
                <a:t>Report Management</a:t>
              </a: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7C9B365D-3CD4-44DF-975D-A2CBE7176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563" y="1079226"/>
              <a:ext cx="9224047" cy="36457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5371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083118-1C5F-479A-92EB-55D23A95F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600786"/>
            <a:ext cx="10190526" cy="6190744"/>
          </a:xfrm>
          <a:prstGeom prst="rect">
            <a:avLst/>
          </a:prstGeom>
        </p:spPr>
      </p:pic>
      <p:pic>
        <p:nvPicPr>
          <p:cNvPr id="3074" name="Picture 2" descr="WBT_KitchenConnect_4-color_reversed">
            <a:extLst>
              <a:ext uri="{FF2B5EF4-FFF2-40B4-BE49-F238E27FC236}">
                <a16:creationId xmlns:a16="http://schemas.microsoft.com/office/drawing/2014/main" id="{44D2B38E-7690-4F91-8501-5BDBD6C7A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24" y="34161"/>
            <a:ext cx="3745276" cy="58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81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8F5526C-CE0D-40BE-98BF-938EF825D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11" y="16559"/>
            <a:ext cx="11350841" cy="571153"/>
          </a:xfrm>
        </p:spPr>
        <p:txBody>
          <a:bodyPr>
            <a:noAutofit/>
          </a:bodyPr>
          <a:lstStyle/>
          <a:p>
            <a:r>
              <a:rPr lang="en-US" sz="1800" dirty="0" err="1">
                <a:latin typeface="Calibri"/>
              </a:rPr>
              <a:t>Welbilt</a:t>
            </a:r>
            <a:r>
              <a:rPr lang="en-US" sz="1800" dirty="0">
                <a:latin typeface="Calibri"/>
              </a:rPr>
              <a:t> - HCL Kitchen Connect Journey Since 2015 </a:t>
            </a:r>
          </a:p>
        </p:txBody>
      </p:sp>
      <p:grpSp>
        <p:nvGrpSpPr>
          <p:cNvPr id="99" name="Group 98"/>
          <p:cNvGrpSpPr/>
          <p:nvPr/>
        </p:nvGrpSpPr>
        <p:grpSpPr>
          <a:xfrm>
            <a:off x="86272" y="620329"/>
            <a:ext cx="12168780" cy="6147421"/>
            <a:chOff x="-24638" y="699996"/>
            <a:chExt cx="12266233" cy="6147421"/>
          </a:xfrm>
        </p:grpSpPr>
        <p:sp>
          <p:nvSpPr>
            <p:cNvPr id="5" name="Slide Number Placeholder 3">
              <a:extLst>
                <a:ext uri="{FF2B5EF4-FFF2-40B4-BE49-F238E27FC236}">
                  <a16:creationId xmlns:a16="http://schemas.microsoft.com/office/drawing/2014/main" id="{D32D216E-4514-43AD-8204-12AED38E2A49}"/>
                </a:ext>
              </a:extLst>
            </p:cNvPr>
            <p:cNvSpPr txBox="1">
              <a:spLocks/>
            </p:cNvSpPr>
            <p:nvPr/>
          </p:nvSpPr>
          <p:spPr>
            <a:xfrm>
              <a:off x="6013451" y="6573402"/>
              <a:ext cx="125034" cy="123111"/>
            </a:xfrm>
            <a:prstGeom prst="rect">
              <a:avLst/>
            </a:prstGeom>
          </p:spPr>
          <p:txBody>
            <a:bodyPr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4799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609493" algn="l" rtl="0" fontAlgn="base">
                <a:spcBef>
                  <a:spcPct val="0"/>
                </a:spcBef>
                <a:spcAft>
                  <a:spcPct val="0"/>
                </a:spcAft>
                <a:defRPr sz="4799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1218987" algn="l" rtl="0" fontAlgn="base">
                <a:spcBef>
                  <a:spcPct val="0"/>
                </a:spcBef>
                <a:spcAft>
                  <a:spcPct val="0"/>
                </a:spcAft>
                <a:defRPr sz="4799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828480" algn="l" rtl="0" fontAlgn="base">
                <a:spcBef>
                  <a:spcPct val="0"/>
                </a:spcBef>
                <a:spcAft>
                  <a:spcPct val="0"/>
                </a:spcAft>
                <a:defRPr sz="4799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2437973" algn="l" rtl="0" fontAlgn="base">
                <a:spcBef>
                  <a:spcPct val="0"/>
                </a:spcBef>
                <a:spcAft>
                  <a:spcPct val="0"/>
                </a:spcAft>
                <a:defRPr sz="4799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3047467" algn="l" defTabSz="1218987" rtl="0" eaLnBrk="1" latinLnBrk="0" hangingPunct="1">
                <a:defRPr sz="4799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3656960" algn="l" defTabSz="1218987" rtl="0" eaLnBrk="1" latinLnBrk="0" hangingPunct="1">
                <a:defRPr sz="4799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4266453" algn="l" defTabSz="1218987" rtl="0" eaLnBrk="1" latinLnBrk="0" hangingPunct="1">
                <a:defRPr sz="4799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4875947" algn="l" defTabSz="1218987" rtl="0" eaLnBrk="1" latinLnBrk="0" hangingPunct="1">
                <a:defRPr sz="4799"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BF4281E-10E9-450F-8B5A-72439DDEEB1E}"/>
                </a:ext>
              </a:extLst>
            </p:cNvPr>
            <p:cNvGrpSpPr/>
            <p:nvPr/>
          </p:nvGrpSpPr>
          <p:grpSpPr>
            <a:xfrm>
              <a:off x="-24638" y="699996"/>
              <a:ext cx="12238880" cy="6147421"/>
              <a:chOff x="104866" y="714326"/>
              <a:chExt cx="12006064" cy="6147421"/>
            </a:xfrm>
          </p:grpSpPr>
          <p:pic>
            <p:nvPicPr>
              <p:cNvPr id="8" name="Picture 2" descr="http://www.clipartkid.com/images/393/road-png-stock-by-doloresminette-on-deviantart-Y5nUfV-clipart.png">
                <a:extLst>
                  <a:ext uri="{FF2B5EF4-FFF2-40B4-BE49-F238E27FC236}">
                    <a16:creationId xmlns:a16="http://schemas.microsoft.com/office/drawing/2014/main" id="{144B3457-AC7D-4A05-A122-E1AAB750E4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866" y="2306126"/>
                <a:ext cx="12006064" cy="45556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2A5AA6-92D5-41F8-A87D-A0E22629A3BA}"/>
                  </a:ext>
                </a:extLst>
              </p:cNvPr>
              <p:cNvSpPr txBox="1"/>
              <p:nvPr/>
            </p:nvSpPr>
            <p:spPr>
              <a:xfrm>
                <a:off x="231299" y="2482489"/>
                <a:ext cx="1945976" cy="106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114300" indent="-11430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Char char="•"/>
                  <a:defRPr sz="1000" b="1">
                    <a:solidFill>
                      <a:schemeClr val="tx1"/>
                    </a:solidFill>
                    <a:cs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121924" indent="-121924" defTabSz="975390"/>
                <a:r>
                  <a:rPr lang="en-IN" sz="900" dirty="0">
                    <a:solidFill>
                      <a:srgbClr val="000000"/>
                    </a:solidFill>
                    <a:latin typeface="Calibri"/>
                  </a:rPr>
                  <a:t>Embedded Software Testing &amp; Development with Translator Board Developed by Emerson – Control Products.</a:t>
                </a:r>
              </a:p>
              <a:p>
                <a:pPr marL="121924" indent="-121924" defTabSz="975390"/>
                <a:r>
                  <a:rPr lang="en-US" sz="900" dirty="0">
                    <a:solidFill>
                      <a:srgbClr val="000000"/>
                    </a:solidFill>
                    <a:latin typeface="Calibri"/>
                    <a:cs typeface="Times New Roman" pitchFamily="18" charset="0"/>
                  </a:rPr>
                  <a:t>Connected Fryer, Ice Machine &amp; Garland Grill in </a:t>
                </a:r>
                <a:r>
                  <a:rPr lang="en-US" sz="900" dirty="0" err="1">
                    <a:solidFill>
                      <a:srgbClr val="000000"/>
                    </a:solidFill>
                    <a:latin typeface="Calibri"/>
                    <a:cs typeface="Times New Roman" pitchFamily="18" charset="0"/>
                  </a:rPr>
                  <a:t>McD</a:t>
                </a:r>
                <a:r>
                  <a:rPr lang="en-US" sz="900" dirty="0">
                    <a:solidFill>
                      <a:srgbClr val="000000"/>
                    </a:solidFill>
                    <a:latin typeface="Calibri"/>
                    <a:cs typeface="Times New Roman" pitchFamily="18" charset="0"/>
                  </a:rPr>
                  <a:t> Austria using </a:t>
                </a:r>
                <a:r>
                  <a:rPr lang="en-IN" sz="900" dirty="0">
                    <a:solidFill>
                      <a:srgbClr val="000000"/>
                    </a:solidFill>
                    <a:latin typeface="Calibri"/>
                  </a:rPr>
                  <a:t>Emerson - Site Supervisor.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B201F6A-9F62-4F85-A85D-749FCAA626EA}"/>
                  </a:ext>
                </a:extLst>
              </p:cNvPr>
              <p:cNvSpPr txBox="1"/>
              <p:nvPr/>
            </p:nvSpPr>
            <p:spPr>
              <a:xfrm>
                <a:off x="190893" y="1225853"/>
                <a:ext cx="202229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114300" indent="-11430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Char char="•"/>
                  <a:defRPr sz="1000" b="1">
                    <a:solidFill>
                      <a:schemeClr val="tx1"/>
                    </a:solidFill>
                    <a:cs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121924" indent="-121924" defTabSz="975390"/>
                <a:r>
                  <a:rPr lang="en-US" sz="900" dirty="0">
                    <a:solidFill>
                      <a:srgbClr val="000000"/>
                    </a:solidFill>
                    <a:latin typeface="Calibri"/>
                  </a:rPr>
                  <a:t>HCL selected as primary partner for </a:t>
                </a:r>
                <a:r>
                  <a:rPr lang="en-IN" sz="900" dirty="0">
                    <a:solidFill>
                      <a:srgbClr val="000000"/>
                    </a:solidFill>
                    <a:latin typeface="Calibri"/>
                  </a:rPr>
                  <a:t>engineering services for (embedded software and Cloud based connectivity software solutions.)</a:t>
                </a:r>
                <a:endParaRPr lang="en-US" sz="900" dirty="0">
                  <a:solidFill>
                    <a:srgbClr val="000000"/>
                  </a:solidFill>
                  <a:latin typeface="Calibri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E888DF-E5FC-40F3-BB52-45CB485A2F9B}"/>
                  </a:ext>
                </a:extLst>
              </p:cNvPr>
              <p:cNvSpPr txBox="1"/>
              <p:nvPr/>
            </p:nvSpPr>
            <p:spPr>
              <a:xfrm>
                <a:off x="2447533" y="2577907"/>
                <a:ext cx="231774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82886" indent="-182886" defTabSz="1160796" eaLnBrk="0" hangingPunct="0">
                  <a:buFont typeface="Arial" panose="020B0604020202020204" pitchFamily="34" charset="0"/>
                  <a:buChar char="•"/>
                  <a:defRPr/>
                </a:pPr>
                <a:r>
                  <a:rPr lang="en-IN" sz="900" b="1" dirty="0">
                    <a:solidFill>
                      <a:srgbClr val="000000"/>
                    </a:solidFill>
                    <a:latin typeface="Calibri"/>
                  </a:rPr>
                  <a:t>Embedded Software development - KCCM Board. </a:t>
                </a:r>
              </a:p>
              <a:p>
                <a:pPr marL="182886" indent="-182886" defTabSz="1160796" eaLnBrk="0" hangingPunct="0">
                  <a:buFont typeface="Arial" panose="020B0604020202020204" pitchFamily="34" charset="0"/>
                  <a:buChar char="•"/>
                  <a:defRPr/>
                </a:pPr>
                <a:r>
                  <a:rPr lang="en-IN" sz="900" b="1" dirty="0">
                    <a:solidFill>
                      <a:srgbClr val="000000"/>
                    </a:solidFill>
                    <a:latin typeface="Calibri"/>
                  </a:rPr>
                  <a:t>Connected 20 Merry chef Oven E2S for Speedway in USA using KCCM &amp; PC Based application with Menu Push Feature</a:t>
                </a:r>
                <a:endParaRPr lang="en-US" sz="900" b="1" dirty="0">
                  <a:solidFill>
                    <a:srgbClr val="000000"/>
                  </a:solidFill>
                  <a:latin typeface="Calibri"/>
                  <a:cs typeface="Times New Roman" pitchFamily="18" charset="0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06A186-E026-4EF2-93E1-F8410F2F8FCB}"/>
                  </a:ext>
                </a:extLst>
              </p:cNvPr>
              <p:cNvSpPr txBox="1"/>
              <p:nvPr/>
            </p:nvSpPr>
            <p:spPr>
              <a:xfrm>
                <a:off x="5046493" y="4669528"/>
                <a:ext cx="1959957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82886" indent="-182886" defTabSz="1160796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/>
                </a:pPr>
                <a:endParaRPr lang="en-US" sz="900" b="1" dirty="0">
                  <a:solidFill>
                    <a:srgbClr val="000000"/>
                  </a:solidFill>
                  <a:latin typeface="Calibri"/>
                  <a:cs typeface="Times New Roman" pitchFamily="18" charset="0"/>
                </a:endParaRPr>
              </a:p>
            </p:txBody>
          </p:sp>
          <p:pic>
            <p:nvPicPr>
              <p:cNvPr id="14" name="Picture 4" descr="Image result for analytics icon">
                <a:extLst>
                  <a:ext uri="{FF2B5EF4-FFF2-40B4-BE49-F238E27FC236}">
                    <a16:creationId xmlns:a16="http://schemas.microsoft.com/office/drawing/2014/main" id="{ECF455C0-245D-4D73-BCF5-1CB2EE5262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94"/>
              <a:stretch/>
            </p:blipFill>
            <p:spPr bwMode="auto">
              <a:xfrm>
                <a:off x="5115089" y="1123706"/>
                <a:ext cx="2171884" cy="14606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8662727-BB40-4E3F-9CCC-225088BD6A77}"/>
                  </a:ext>
                </a:extLst>
              </p:cNvPr>
              <p:cNvSpPr txBox="1"/>
              <p:nvPr/>
            </p:nvSpPr>
            <p:spPr>
              <a:xfrm>
                <a:off x="10381109" y="4753903"/>
                <a:ext cx="17191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114300" indent="-114300" defTabSz="9144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buChar char="•"/>
                  <a:defRPr sz="1000" b="1">
                    <a:solidFill>
                      <a:schemeClr val="tx1"/>
                    </a:solidFill>
                    <a:cs typeface="Arial" panose="020B0604020202020204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pPr marL="121924" indent="-121924" defTabSz="975390"/>
                <a:r>
                  <a:rPr lang="en-US" sz="900" dirty="0">
                    <a:solidFill>
                      <a:srgbClr val="000000"/>
                    </a:solidFill>
                    <a:latin typeface="Calibri"/>
                  </a:rPr>
                  <a:t>IoT Platform based Application Development</a:t>
                </a:r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43D38D4-B51C-40F9-9E4B-6B30950FCEBF}"/>
                  </a:ext>
                </a:extLst>
              </p:cNvPr>
              <p:cNvGrpSpPr/>
              <p:nvPr/>
            </p:nvGrpSpPr>
            <p:grpSpPr>
              <a:xfrm>
                <a:off x="278860" y="3581473"/>
                <a:ext cx="304663" cy="272656"/>
                <a:chOff x="280759" y="3328902"/>
                <a:chExt cx="346120" cy="284942"/>
              </a:xfrm>
            </p:grpSpPr>
            <p:sp>
              <p:nvSpPr>
                <p:cNvPr id="67" name="Flowchart: Connector 66">
                  <a:extLst>
                    <a:ext uri="{FF2B5EF4-FFF2-40B4-BE49-F238E27FC236}">
                      <a16:creationId xmlns:a16="http://schemas.microsoft.com/office/drawing/2014/main" id="{8FC847E3-B2B6-4053-91A8-5EF0122BE81C}"/>
                    </a:ext>
                  </a:extLst>
                </p:cNvPr>
                <p:cNvSpPr/>
                <p:nvPr/>
              </p:nvSpPr>
              <p:spPr>
                <a:xfrm>
                  <a:off x="280759" y="3328902"/>
                  <a:ext cx="327007" cy="284942"/>
                </a:xfrm>
                <a:prstGeom prst="flowChartConnector">
                  <a:avLst/>
                </a:prstGeom>
                <a:solidFill>
                  <a:srgbClr val="F8BF7F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rtlCol="0" anchor="ctr"/>
                <a:lstStyle/>
                <a:p>
                  <a:pPr algn="ctr" defTabSz="1281858">
                    <a:defRPr/>
                  </a:pPr>
                  <a:endParaRPr lang="en-IN" sz="900" kern="0" dirty="0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E5ED3562-ED94-42D5-9E1E-C72B459D1A68}"/>
                    </a:ext>
                  </a:extLst>
                </p:cNvPr>
                <p:cNvSpPr txBox="1"/>
                <p:nvPr/>
              </p:nvSpPr>
              <p:spPr>
                <a:xfrm>
                  <a:off x="310545" y="3328902"/>
                  <a:ext cx="316334" cy="2733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1281858">
                    <a:defRPr/>
                  </a:pPr>
                  <a:r>
                    <a:rPr lang="en-IN" sz="1100" kern="0" dirty="0">
                      <a:solidFill>
                        <a:srgbClr val="000000"/>
                      </a:solidFill>
                      <a:latin typeface="Calibri"/>
                    </a:rPr>
                    <a:t>1</a:t>
                  </a:r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B760313D-001C-405C-AFEA-2E90AA5CD699}"/>
                  </a:ext>
                </a:extLst>
              </p:cNvPr>
              <p:cNvGrpSpPr/>
              <p:nvPr/>
            </p:nvGrpSpPr>
            <p:grpSpPr>
              <a:xfrm>
                <a:off x="2751705" y="3613949"/>
                <a:ext cx="333820" cy="286201"/>
                <a:chOff x="3393485" y="3743270"/>
                <a:chExt cx="379245" cy="299098"/>
              </a:xfrm>
            </p:grpSpPr>
            <p:sp>
              <p:nvSpPr>
                <p:cNvPr id="65" name="Flowchart: Connector 64">
                  <a:extLst>
                    <a:ext uri="{FF2B5EF4-FFF2-40B4-BE49-F238E27FC236}">
                      <a16:creationId xmlns:a16="http://schemas.microsoft.com/office/drawing/2014/main" id="{74232DB4-2F5B-4F74-AF3E-6905B86D3CBD}"/>
                    </a:ext>
                  </a:extLst>
                </p:cNvPr>
                <p:cNvSpPr/>
                <p:nvPr/>
              </p:nvSpPr>
              <p:spPr>
                <a:xfrm>
                  <a:off x="3401348" y="3743270"/>
                  <a:ext cx="327007" cy="287016"/>
                </a:xfrm>
                <a:prstGeom prst="flowChartConnector">
                  <a:avLst/>
                </a:prstGeom>
                <a:solidFill>
                  <a:srgbClr val="F8BF7F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rtlCol="0" anchor="ctr"/>
                <a:lstStyle/>
                <a:p>
                  <a:pPr algn="ctr" defTabSz="1281858">
                    <a:defRPr/>
                  </a:pPr>
                  <a:endParaRPr lang="en-IN" sz="900" kern="0" dirty="0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EE2DFF0-04FB-46A4-A178-D6B67E1F47B7}"/>
                    </a:ext>
                  </a:extLst>
                </p:cNvPr>
                <p:cNvSpPr txBox="1"/>
                <p:nvPr/>
              </p:nvSpPr>
              <p:spPr>
                <a:xfrm>
                  <a:off x="3393485" y="3768970"/>
                  <a:ext cx="379245" cy="2733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1281858">
                    <a:defRPr/>
                  </a:pPr>
                  <a:r>
                    <a:rPr lang="en-IN" sz="1100" kern="0" dirty="0">
                      <a:solidFill>
                        <a:srgbClr val="000000"/>
                      </a:solidFill>
                      <a:latin typeface="Calibri"/>
                    </a:rPr>
                    <a:t> 5</a:t>
                  </a:r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832ADECE-5C58-4302-98CA-B2099DEC2640}"/>
                  </a:ext>
                </a:extLst>
              </p:cNvPr>
              <p:cNvGrpSpPr/>
              <p:nvPr/>
            </p:nvGrpSpPr>
            <p:grpSpPr>
              <a:xfrm>
                <a:off x="5192319" y="4180499"/>
                <a:ext cx="333820" cy="284917"/>
                <a:chOff x="7184963" y="4155792"/>
                <a:chExt cx="379245" cy="297756"/>
              </a:xfrm>
            </p:grpSpPr>
            <p:sp>
              <p:nvSpPr>
                <p:cNvPr id="63" name="Flowchart: Connector 62">
                  <a:extLst>
                    <a:ext uri="{FF2B5EF4-FFF2-40B4-BE49-F238E27FC236}">
                      <a16:creationId xmlns:a16="http://schemas.microsoft.com/office/drawing/2014/main" id="{9E7D917E-1B00-4DC2-BCA0-76D663650B4B}"/>
                    </a:ext>
                  </a:extLst>
                </p:cNvPr>
                <p:cNvSpPr/>
                <p:nvPr/>
              </p:nvSpPr>
              <p:spPr>
                <a:xfrm>
                  <a:off x="7195510" y="4155792"/>
                  <a:ext cx="327007" cy="297756"/>
                </a:xfrm>
                <a:prstGeom prst="flowChartConnector">
                  <a:avLst/>
                </a:prstGeom>
                <a:solidFill>
                  <a:srgbClr val="F8BF7F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rtlCol="0" anchor="ctr"/>
                <a:lstStyle/>
                <a:p>
                  <a:pPr algn="ctr" defTabSz="1281858">
                    <a:defRPr/>
                  </a:pPr>
                  <a:endParaRPr lang="en-IN" sz="900" kern="0" dirty="0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9EE30A4D-1A3C-43B1-A3CD-2D3A708F7753}"/>
                    </a:ext>
                  </a:extLst>
                </p:cNvPr>
                <p:cNvSpPr txBox="1"/>
                <p:nvPr/>
              </p:nvSpPr>
              <p:spPr>
                <a:xfrm>
                  <a:off x="7184963" y="4162476"/>
                  <a:ext cx="379245" cy="2733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1281858">
                    <a:defRPr/>
                  </a:pPr>
                  <a:r>
                    <a:rPr lang="en-IN" sz="1100" kern="0" dirty="0">
                      <a:solidFill>
                        <a:srgbClr val="000000"/>
                      </a:solidFill>
                      <a:latin typeface="Calibri"/>
                    </a:rPr>
                    <a:t> 8</a:t>
                  </a: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21D9962D-C08C-4D8A-B44F-A663BB0D7C58}"/>
                  </a:ext>
                </a:extLst>
              </p:cNvPr>
              <p:cNvGrpSpPr/>
              <p:nvPr/>
            </p:nvGrpSpPr>
            <p:grpSpPr>
              <a:xfrm>
                <a:off x="7898794" y="3823930"/>
                <a:ext cx="333820" cy="283666"/>
                <a:chOff x="12136790" y="3514661"/>
                <a:chExt cx="379245" cy="296449"/>
              </a:xfrm>
            </p:grpSpPr>
            <p:sp>
              <p:nvSpPr>
                <p:cNvPr id="61" name="Flowchart: Connector 60">
                  <a:extLst>
                    <a:ext uri="{FF2B5EF4-FFF2-40B4-BE49-F238E27FC236}">
                      <a16:creationId xmlns:a16="http://schemas.microsoft.com/office/drawing/2014/main" id="{E1AE42C3-9646-442F-9BAF-057DAC9BC8D5}"/>
                    </a:ext>
                  </a:extLst>
                </p:cNvPr>
                <p:cNvSpPr/>
                <p:nvPr/>
              </p:nvSpPr>
              <p:spPr>
                <a:xfrm>
                  <a:off x="12155903" y="3514661"/>
                  <a:ext cx="327007" cy="296449"/>
                </a:xfrm>
                <a:prstGeom prst="flowChartConnector">
                  <a:avLst/>
                </a:prstGeom>
                <a:solidFill>
                  <a:srgbClr val="F8BF7F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rtlCol="0" anchor="ctr"/>
                <a:lstStyle/>
                <a:p>
                  <a:pPr algn="ctr" defTabSz="1281858">
                    <a:defRPr/>
                  </a:pPr>
                  <a:endParaRPr lang="en-IN" sz="900" kern="0" dirty="0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09B09AAA-D0D7-4297-819F-DF62D5C75EAA}"/>
                    </a:ext>
                  </a:extLst>
                </p:cNvPr>
                <p:cNvSpPr txBox="1"/>
                <p:nvPr/>
              </p:nvSpPr>
              <p:spPr>
                <a:xfrm>
                  <a:off x="12136790" y="3517784"/>
                  <a:ext cx="379245" cy="2733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1281858">
                    <a:defRPr/>
                  </a:pPr>
                  <a:r>
                    <a:rPr lang="en-IN" sz="1100" kern="0" dirty="0">
                      <a:solidFill>
                        <a:srgbClr val="000000"/>
                      </a:solidFill>
                      <a:latin typeface="Calibri"/>
                    </a:rPr>
                    <a:t>15</a:t>
                  </a:r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8A2C2812-AEDF-4F81-B866-2948F8EB8177}"/>
                  </a:ext>
                </a:extLst>
              </p:cNvPr>
              <p:cNvGrpSpPr/>
              <p:nvPr/>
            </p:nvGrpSpPr>
            <p:grpSpPr>
              <a:xfrm>
                <a:off x="5469708" y="5393916"/>
                <a:ext cx="239370" cy="664204"/>
                <a:chOff x="5487750" y="2641967"/>
                <a:chExt cx="88677" cy="463388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EC6E5832-9A51-467C-9728-ED713AEAC337}"/>
                    </a:ext>
                  </a:extLst>
                </p:cNvPr>
                <p:cNvSpPr/>
                <p:nvPr/>
              </p:nvSpPr>
              <p:spPr>
                <a:xfrm>
                  <a:off x="5487750" y="2641967"/>
                  <a:ext cx="81365" cy="79216"/>
                </a:xfrm>
                <a:prstGeom prst="rect">
                  <a:avLst/>
                </a:prstGeom>
                <a:solidFill>
                  <a:srgbClr val="00B050"/>
                </a:solidFill>
                <a:ln w="9525" cap="flat" cmpd="sng" algn="ctr">
                  <a:solidFill>
                    <a:srgbClr val="00B05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1281858">
                    <a:defRPr/>
                  </a:pPr>
                  <a:endParaRPr lang="en-IN" sz="2000" kern="0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185DDB79-8929-4204-99EA-51E4970AEE81}"/>
                    </a:ext>
                  </a:extLst>
                </p:cNvPr>
                <p:cNvSpPr/>
                <p:nvPr/>
              </p:nvSpPr>
              <p:spPr>
                <a:xfrm>
                  <a:off x="5491157" y="2760739"/>
                  <a:ext cx="81365" cy="79216"/>
                </a:xfrm>
                <a:prstGeom prst="rect">
                  <a:avLst/>
                </a:prstGeom>
                <a:solidFill>
                  <a:srgbClr val="7030A0"/>
                </a:solidFill>
                <a:ln w="9525" cap="flat" cmpd="sng" algn="ctr">
                  <a:solidFill>
                    <a:srgbClr val="7030A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1281858">
                    <a:defRPr/>
                  </a:pPr>
                  <a:endParaRPr lang="en-IN" sz="2000" kern="0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1CD020D5-EBB1-444A-A984-D886741211D7}"/>
                    </a:ext>
                  </a:extLst>
                </p:cNvPr>
                <p:cNvSpPr/>
                <p:nvPr/>
              </p:nvSpPr>
              <p:spPr>
                <a:xfrm>
                  <a:off x="5489207" y="2888681"/>
                  <a:ext cx="81365" cy="79216"/>
                </a:xfrm>
                <a:prstGeom prst="rect">
                  <a:avLst/>
                </a:prstGeom>
                <a:solidFill>
                  <a:srgbClr val="FFFF00"/>
                </a:solidFill>
                <a:ln w="9525" cap="flat" cmpd="sng" algn="ctr">
                  <a:solidFill>
                    <a:srgbClr val="FFFF00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1281858">
                    <a:defRPr/>
                  </a:pPr>
                  <a:endParaRPr lang="en-IN" sz="2000" kern="0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7E200E25-D00B-4E16-9106-13B9B6196473}"/>
                    </a:ext>
                  </a:extLst>
                </p:cNvPr>
                <p:cNvSpPr/>
                <p:nvPr/>
              </p:nvSpPr>
              <p:spPr>
                <a:xfrm>
                  <a:off x="5495062" y="3026139"/>
                  <a:ext cx="81365" cy="79216"/>
                </a:xfrm>
                <a:prstGeom prst="rect">
                  <a:avLst/>
                </a:prstGeom>
                <a:solidFill>
                  <a:srgbClr val="0000CC"/>
                </a:solidFill>
                <a:ln w="9525" cap="flat" cmpd="sng" algn="ctr">
                  <a:solidFill>
                    <a:srgbClr val="0000CC"/>
                  </a:solidFill>
                  <a:prstDash val="soli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rtlCol="0" anchor="ctr"/>
                <a:lstStyle/>
                <a:p>
                  <a:pPr algn="ctr" defTabSz="1281858">
                    <a:defRPr/>
                  </a:pPr>
                  <a:endParaRPr lang="en-IN" sz="2000" kern="0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03A29C5-52CF-4317-B2F3-98A81CBAFA16}"/>
                  </a:ext>
                </a:extLst>
              </p:cNvPr>
              <p:cNvSpPr txBox="1"/>
              <p:nvPr/>
            </p:nvSpPr>
            <p:spPr>
              <a:xfrm>
                <a:off x="5672890" y="5342357"/>
                <a:ext cx="159681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81858"/>
                <a:r>
                  <a:rPr lang="en-IN" sz="1100" b="1" dirty="0">
                    <a:solidFill>
                      <a:srgbClr val="000000"/>
                    </a:solidFill>
                    <a:latin typeface="Calibri"/>
                  </a:rPr>
                  <a:t>Embedded Software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475237C-CEFF-46D6-A3CA-B2E49FBA5048}"/>
                  </a:ext>
                </a:extLst>
              </p:cNvPr>
              <p:cNvSpPr txBox="1"/>
              <p:nvPr/>
            </p:nvSpPr>
            <p:spPr>
              <a:xfrm>
                <a:off x="5668466" y="5525757"/>
                <a:ext cx="104703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81858"/>
                <a:r>
                  <a:rPr lang="en-IN" sz="1100" b="1" dirty="0">
                    <a:solidFill>
                      <a:srgbClr val="000000"/>
                    </a:solidFill>
                    <a:latin typeface="Calibri"/>
                  </a:rPr>
                  <a:t>Mobile App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11321AD-4A6F-4FCE-9D1C-12F117553404}"/>
                  </a:ext>
                </a:extLst>
              </p:cNvPr>
              <p:cNvSpPr txBox="1"/>
              <p:nvPr/>
            </p:nvSpPr>
            <p:spPr>
              <a:xfrm>
                <a:off x="5663946" y="5698214"/>
                <a:ext cx="1165246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81858"/>
                <a:r>
                  <a:rPr lang="en-IN" sz="1100" b="1" dirty="0">
                    <a:solidFill>
                      <a:srgbClr val="000000"/>
                    </a:solidFill>
                    <a:latin typeface="Calibri"/>
                  </a:rPr>
                  <a:t>Web Application 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E471354-08F7-4C7E-8F56-F4690A6B4F17}"/>
                  </a:ext>
                </a:extLst>
              </p:cNvPr>
              <p:cNvSpPr txBox="1"/>
              <p:nvPr/>
            </p:nvSpPr>
            <p:spPr>
              <a:xfrm>
                <a:off x="5689319" y="5870388"/>
                <a:ext cx="176210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281858"/>
                <a:r>
                  <a:rPr lang="en-IN" sz="1100" b="1" dirty="0">
                    <a:solidFill>
                      <a:srgbClr val="000000"/>
                    </a:solidFill>
                    <a:latin typeface="Calibri"/>
                  </a:rPr>
                  <a:t>Connectivity Software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699E77D-D4D5-410A-AA59-05AEF49BB895}"/>
                  </a:ext>
                </a:extLst>
              </p:cNvPr>
              <p:cNvGrpSpPr/>
              <p:nvPr/>
            </p:nvGrpSpPr>
            <p:grpSpPr>
              <a:xfrm>
                <a:off x="104866" y="3891941"/>
                <a:ext cx="625306" cy="679766"/>
                <a:chOff x="205668" y="3665900"/>
                <a:chExt cx="710396" cy="710396"/>
              </a:xfrm>
            </p:grpSpPr>
            <p:pic>
              <p:nvPicPr>
                <p:cNvPr id="51" name="Picture 6" descr="map marker 2 icon">
                  <a:extLst>
                    <a:ext uri="{FF2B5EF4-FFF2-40B4-BE49-F238E27FC236}">
                      <a16:creationId xmlns:a16="http://schemas.microsoft.com/office/drawing/2014/main" id="{D8E99221-8413-4671-83B9-F74E21C2929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5668" y="3665900"/>
                  <a:ext cx="710396" cy="7103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B2517F0-1EA4-4013-8C0F-46CBACA977D7}"/>
                    </a:ext>
                  </a:extLst>
                </p:cNvPr>
                <p:cNvSpPr txBox="1"/>
                <p:nvPr/>
              </p:nvSpPr>
              <p:spPr>
                <a:xfrm>
                  <a:off x="257870" y="3777771"/>
                  <a:ext cx="565348" cy="2733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1160796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100" b="1" dirty="0">
                      <a:latin typeface="Calibri"/>
                      <a:cs typeface="Arial" panose="020B0604020202020204" pitchFamily="34" charset="0"/>
                    </a:rPr>
                    <a:t>2015</a:t>
                  </a: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C45F6573-4E64-4D05-A5BD-10D502A3B39A}"/>
                  </a:ext>
                </a:extLst>
              </p:cNvPr>
              <p:cNvGrpSpPr/>
              <p:nvPr/>
            </p:nvGrpSpPr>
            <p:grpSpPr>
              <a:xfrm>
                <a:off x="2991180" y="3477505"/>
                <a:ext cx="625305" cy="679766"/>
                <a:chOff x="1179422" y="4561315"/>
                <a:chExt cx="710396" cy="710396"/>
              </a:xfrm>
            </p:grpSpPr>
            <p:pic>
              <p:nvPicPr>
                <p:cNvPr id="49" name="Picture 6" descr="map marker 2 icon">
                  <a:extLst>
                    <a:ext uri="{FF2B5EF4-FFF2-40B4-BE49-F238E27FC236}">
                      <a16:creationId xmlns:a16="http://schemas.microsoft.com/office/drawing/2014/main" id="{C7C2A992-1C0D-4979-B61D-26EA59F056C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79422" y="4561315"/>
                  <a:ext cx="710396" cy="7103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F984B582-1861-4DC8-8760-1BFFC1B5B59D}"/>
                    </a:ext>
                  </a:extLst>
                </p:cNvPr>
                <p:cNvSpPr txBox="1"/>
                <p:nvPr/>
              </p:nvSpPr>
              <p:spPr>
                <a:xfrm>
                  <a:off x="1270324" y="4696491"/>
                  <a:ext cx="528591" cy="2733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1160796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100" b="1" dirty="0">
                      <a:latin typeface="Calibri"/>
                      <a:cs typeface="Arial" panose="020B0604020202020204" pitchFamily="34" charset="0"/>
                    </a:rPr>
                    <a:t>2016</a:t>
                  </a:r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D86785F9-9F6A-4EE5-9A29-FE780D80ACE5}"/>
                  </a:ext>
                </a:extLst>
              </p:cNvPr>
              <p:cNvGrpSpPr/>
              <p:nvPr/>
            </p:nvGrpSpPr>
            <p:grpSpPr>
              <a:xfrm>
                <a:off x="5440726" y="3823434"/>
                <a:ext cx="625306" cy="679766"/>
                <a:chOff x="1252015" y="5403569"/>
                <a:chExt cx="710396" cy="710396"/>
              </a:xfrm>
            </p:grpSpPr>
            <p:pic>
              <p:nvPicPr>
                <p:cNvPr id="47" name="Picture 6" descr="map marker 2 icon">
                  <a:extLst>
                    <a:ext uri="{FF2B5EF4-FFF2-40B4-BE49-F238E27FC236}">
                      <a16:creationId xmlns:a16="http://schemas.microsoft.com/office/drawing/2014/main" id="{84ABB180-C2E5-4F24-8E7E-57A1401B851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2015" y="5403569"/>
                  <a:ext cx="710396" cy="7103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430BA21-D695-45BA-BBEA-64E51CE3130D}"/>
                    </a:ext>
                  </a:extLst>
                </p:cNvPr>
                <p:cNvSpPr txBox="1"/>
                <p:nvPr/>
              </p:nvSpPr>
              <p:spPr>
                <a:xfrm>
                  <a:off x="1339428" y="5529015"/>
                  <a:ext cx="533639" cy="2733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1160796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100" b="1" dirty="0">
                      <a:solidFill>
                        <a:srgbClr val="FFFFFF"/>
                      </a:solidFill>
                      <a:latin typeface="Calibri"/>
                      <a:cs typeface="Arial" panose="020B0604020202020204" pitchFamily="34" charset="0"/>
                    </a:rPr>
                    <a:t>2017</a:t>
                  </a:r>
                </a:p>
              </p:txBody>
            </p: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044BC625-9FB3-4B3B-BC15-938BC9E35C97}"/>
                  </a:ext>
                </a:extLst>
              </p:cNvPr>
              <p:cNvGrpSpPr/>
              <p:nvPr/>
            </p:nvGrpSpPr>
            <p:grpSpPr>
              <a:xfrm>
                <a:off x="8160793" y="3427829"/>
                <a:ext cx="625306" cy="679766"/>
                <a:chOff x="1252016" y="5403572"/>
                <a:chExt cx="710396" cy="710396"/>
              </a:xfrm>
            </p:grpSpPr>
            <p:pic>
              <p:nvPicPr>
                <p:cNvPr id="45" name="Picture 6" descr="map marker 2 icon">
                  <a:extLst>
                    <a:ext uri="{FF2B5EF4-FFF2-40B4-BE49-F238E27FC236}">
                      <a16:creationId xmlns:a16="http://schemas.microsoft.com/office/drawing/2014/main" id="{775AD4D1-D533-45AA-901F-7E07CFF4A35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52016" y="5403572"/>
                  <a:ext cx="710396" cy="7103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D899B7CA-A57D-4D1F-AD1A-3A75ABBFEA04}"/>
                    </a:ext>
                  </a:extLst>
                </p:cNvPr>
                <p:cNvSpPr txBox="1"/>
                <p:nvPr/>
              </p:nvSpPr>
              <p:spPr>
                <a:xfrm>
                  <a:off x="1320303" y="5535868"/>
                  <a:ext cx="544881" cy="2733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1160796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100" b="1" dirty="0">
                      <a:solidFill>
                        <a:srgbClr val="FFFFFF"/>
                      </a:solidFill>
                      <a:latin typeface="Calibri"/>
                      <a:cs typeface="Arial" panose="020B0604020202020204" pitchFamily="34" charset="0"/>
                    </a:rPr>
                    <a:t>2018</a:t>
                  </a:r>
                </a:p>
              </p:txBody>
            </p:sp>
          </p:grpSp>
          <p:graphicFrame>
            <p:nvGraphicFramePr>
              <p:cNvPr id="33" name="SmartArt Placeholder 15">
                <a:extLst>
                  <a:ext uri="{FF2B5EF4-FFF2-40B4-BE49-F238E27FC236}">
                    <a16:creationId xmlns:a16="http://schemas.microsoft.com/office/drawing/2014/main" id="{0235F9BC-B8AE-459E-BBEB-26D02CC408E3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00944" y="714326"/>
              <a:ext cx="11746642" cy="34194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6" r:lo="rId7" r:qs="rId8" r:cs="rId9"/>
              </a:graphicData>
            </a:graphic>
          </p:graphicFrame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CB1B8FB4-DA19-4FFC-97A4-307E5614CAD0}"/>
                  </a:ext>
                </a:extLst>
              </p:cNvPr>
              <p:cNvGrpSpPr/>
              <p:nvPr/>
            </p:nvGrpSpPr>
            <p:grpSpPr>
              <a:xfrm>
                <a:off x="10117560" y="1966595"/>
                <a:ext cx="333820" cy="291469"/>
                <a:chOff x="8659766" y="3100455"/>
                <a:chExt cx="379245" cy="304602"/>
              </a:xfrm>
            </p:grpSpPr>
            <p:sp>
              <p:nvSpPr>
                <p:cNvPr id="39" name="Flowchart: Connector 38">
                  <a:extLst>
                    <a:ext uri="{FF2B5EF4-FFF2-40B4-BE49-F238E27FC236}">
                      <a16:creationId xmlns:a16="http://schemas.microsoft.com/office/drawing/2014/main" id="{79C6C8DF-E526-43B1-8031-FEB7A8812F71}"/>
                    </a:ext>
                  </a:extLst>
                </p:cNvPr>
                <p:cNvSpPr/>
                <p:nvPr/>
              </p:nvSpPr>
              <p:spPr>
                <a:xfrm>
                  <a:off x="8675813" y="3100455"/>
                  <a:ext cx="327007" cy="304602"/>
                </a:xfrm>
                <a:prstGeom prst="flowChartConnector">
                  <a:avLst/>
                </a:prstGeom>
                <a:solidFill>
                  <a:srgbClr val="F8BF7F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rtlCol="0" anchor="ctr"/>
                <a:lstStyle/>
                <a:p>
                  <a:pPr algn="ctr" defTabSz="1281858">
                    <a:defRPr/>
                  </a:pPr>
                  <a:endParaRPr lang="en-IN" sz="900" kern="0" dirty="0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E99644B-8784-4D62-9A45-4C2137F689C1}"/>
                    </a:ext>
                  </a:extLst>
                </p:cNvPr>
                <p:cNvSpPr txBox="1"/>
                <p:nvPr/>
              </p:nvSpPr>
              <p:spPr>
                <a:xfrm>
                  <a:off x="8659766" y="3113700"/>
                  <a:ext cx="379245" cy="2733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1281858">
                    <a:defRPr/>
                  </a:pPr>
                  <a:r>
                    <a:rPr lang="en-IN" sz="1100" kern="0" dirty="0">
                      <a:solidFill>
                        <a:srgbClr val="000000"/>
                      </a:solidFill>
                      <a:latin typeface="Calibri"/>
                    </a:rPr>
                    <a:t>40</a:t>
                  </a:r>
                </a:p>
              </p:txBody>
            </p:sp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B53BACCB-7025-49BF-AD2C-E60DE849EC71}"/>
                  </a:ext>
                </a:extLst>
              </p:cNvPr>
              <p:cNvGrpSpPr/>
              <p:nvPr/>
            </p:nvGrpSpPr>
            <p:grpSpPr>
              <a:xfrm>
                <a:off x="10363896" y="1886210"/>
                <a:ext cx="625306" cy="679766"/>
                <a:chOff x="-1684362" y="2678465"/>
                <a:chExt cx="710396" cy="710396"/>
              </a:xfrm>
            </p:grpSpPr>
            <p:pic>
              <p:nvPicPr>
                <p:cNvPr id="37" name="Picture 6" descr="map marker 2 icon">
                  <a:extLst>
                    <a:ext uri="{FF2B5EF4-FFF2-40B4-BE49-F238E27FC236}">
                      <a16:creationId xmlns:a16="http://schemas.microsoft.com/office/drawing/2014/main" id="{3E3CAA3E-036E-45C7-ACFC-E9A6EC7D6B0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1684362" y="2678465"/>
                  <a:ext cx="710396" cy="71039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10BFD46F-CA74-4AF8-8B0B-92D5F996CC36}"/>
                    </a:ext>
                  </a:extLst>
                </p:cNvPr>
                <p:cNvSpPr txBox="1"/>
                <p:nvPr/>
              </p:nvSpPr>
              <p:spPr>
                <a:xfrm>
                  <a:off x="-1609875" y="2803364"/>
                  <a:ext cx="558051" cy="2733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1160796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100" b="1" dirty="0">
                      <a:solidFill>
                        <a:srgbClr val="000000"/>
                      </a:solidFill>
                      <a:latin typeface="Calibri"/>
                      <a:cs typeface="Arial" panose="020B0604020202020204" pitchFamily="34" charset="0"/>
                    </a:rPr>
                    <a:t>2019</a:t>
                  </a:r>
                </a:p>
              </p:txBody>
            </p:sp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34E4FC91-05EF-4757-9FE3-F2E0FD1669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7554" y="3846583"/>
                <a:ext cx="509357" cy="483889"/>
              </a:xfrm>
              <a:prstGeom prst="rect">
                <a:avLst/>
              </a:prstGeom>
            </p:spPr>
          </p:pic>
        </p:grp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C0AD25D-E150-49BD-A07E-992E0BB1E39D}"/>
                </a:ext>
              </a:extLst>
            </p:cNvPr>
            <p:cNvSpPr/>
            <p:nvPr/>
          </p:nvSpPr>
          <p:spPr>
            <a:xfrm>
              <a:off x="540351" y="3877611"/>
              <a:ext cx="246275" cy="124900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1281858">
                <a:defRPr/>
              </a:pPr>
              <a:endParaRPr lang="en-IN"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80B53976-C19E-42B1-AB4D-CE030CE949FD}"/>
                </a:ext>
              </a:extLst>
            </p:cNvPr>
            <p:cNvSpPr/>
            <p:nvPr/>
          </p:nvSpPr>
          <p:spPr>
            <a:xfrm>
              <a:off x="550763" y="4092594"/>
              <a:ext cx="246275" cy="124900"/>
            </a:xfrm>
            <a:prstGeom prst="rect">
              <a:avLst/>
            </a:prstGeom>
            <a:solidFill>
              <a:srgbClr val="0000CC"/>
            </a:solidFill>
            <a:ln w="9525" cap="flat" cmpd="sng" algn="ctr">
              <a:solidFill>
                <a:srgbClr val="0000CC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1281858"/>
              <a:endParaRPr lang="en-IN"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77F0CCF-2888-4ACE-9F57-3AC7B6F25817}"/>
                </a:ext>
              </a:extLst>
            </p:cNvPr>
            <p:cNvSpPr/>
            <p:nvPr/>
          </p:nvSpPr>
          <p:spPr>
            <a:xfrm>
              <a:off x="3527102" y="3543172"/>
              <a:ext cx="246275" cy="124900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1281858">
                <a:defRPr/>
              </a:pPr>
              <a:endParaRPr lang="en-IN"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224BEB2-4F23-4972-836E-736242A0C936}"/>
                </a:ext>
              </a:extLst>
            </p:cNvPr>
            <p:cNvSpPr/>
            <p:nvPr/>
          </p:nvSpPr>
          <p:spPr>
            <a:xfrm>
              <a:off x="3534783" y="3728520"/>
              <a:ext cx="246275" cy="124900"/>
            </a:xfrm>
            <a:prstGeom prst="rect">
              <a:avLst/>
            </a:prstGeom>
            <a:solidFill>
              <a:srgbClr val="0000CC"/>
            </a:solidFill>
            <a:ln w="9525" cap="flat" cmpd="sng" algn="ctr">
              <a:solidFill>
                <a:srgbClr val="0000CC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1281858">
                <a:defRPr/>
              </a:pPr>
              <a:endParaRPr lang="en-IN"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FD8740B-9957-48F2-8C49-6E19F1D449F5}"/>
                </a:ext>
              </a:extLst>
            </p:cNvPr>
            <p:cNvSpPr/>
            <p:nvPr/>
          </p:nvSpPr>
          <p:spPr>
            <a:xfrm>
              <a:off x="6060516" y="3914716"/>
              <a:ext cx="246275" cy="124900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1281858">
                <a:defRPr/>
              </a:pPr>
              <a:endParaRPr lang="en-IN"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ADB4B99-099F-443D-9AB3-81D872A76BF7}"/>
                </a:ext>
              </a:extLst>
            </p:cNvPr>
            <p:cNvSpPr/>
            <p:nvPr/>
          </p:nvSpPr>
          <p:spPr>
            <a:xfrm>
              <a:off x="6073404" y="4112541"/>
              <a:ext cx="233387" cy="124900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rgbClr val="FFFF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1281858">
                <a:defRPr/>
              </a:pPr>
              <a:endParaRPr lang="en-IN"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36CBDCF-F6F1-4C8B-A653-E9BFB5977B31}"/>
                </a:ext>
              </a:extLst>
            </p:cNvPr>
            <p:cNvSpPr/>
            <p:nvPr/>
          </p:nvSpPr>
          <p:spPr>
            <a:xfrm>
              <a:off x="6052126" y="4283447"/>
              <a:ext cx="262210" cy="150728"/>
            </a:xfrm>
            <a:prstGeom prst="rect">
              <a:avLst/>
            </a:prstGeom>
            <a:solidFill>
              <a:srgbClr val="0000CC"/>
            </a:solidFill>
            <a:ln w="9525" cap="flat" cmpd="sng" algn="ctr">
              <a:solidFill>
                <a:srgbClr val="0000CC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1281858">
                <a:defRPr/>
              </a:pPr>
              <a:endParaRPr lang="en-IN"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52B4465-803F-48F0-B492-E7C75D578528}"/>
                </a:ext>
              </a:extLst>
            </p:cNvPr>
            <p:cNvSpPr/>
            <p:nvPr/>
          </p:nvSpPr>
          <p:spPr>
            <a:xfrm>
              <a:off x="8793099" y="3401164"/>
              <a:ext cx="246275" cy="124900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1281858">
                <a:defRPr/>
              </a:pPr>
              <a:endParaRPr lang="en-IN"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BABF5277-C125-424A-B672-67969A87F95D}"/>
                </a:ext>
              </a:extLst>
            </p:cNvPr>
            <p:cNvSpPr/>
            <p:nvPr/>
          </p:nvSpPr>
          <p:spPr>
            <a:xfrm>
              <a:off x="8793831" y="3578571"/>
              <a:ext cx="246275" cy="124900"/>
            </a:xfrm>
            <a:prstGeom prst="rect">
              <a:avLst/>
            </a:prstGeom>
            <a:solidFill>
              <a:srgbClr val="7030A0"/>
            </a:solidFill>
            <a:ln w="9525" cap="flat" cmpd="sng" algn="ctr">
              <a:solidFill>
                <a:srgbClr val="7030A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1281858">
                <a:defRPr/>
              </a:pPr>
              <a:endParaRPr lang="en-IN"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119E9941-EF58-4171-A2B9-D7F9A20DCA9C}"/>
                </a:ext>
              </a:extLst>
            </p:cNvPr>
            <p:cNvSpPr/>
            <p:nvPr/>
          </p:nvSpPr>
          <p:spPr>
            <a:xfrm>
              <a:off x="8793832" y="3752711"/>
              <a:ext cx="245542" cy="124900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rgbClr val="FFFF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1281858">
                <a:defRPr/>
              </a:pPr>
              <a:endParaRPr lang="en-IN"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D1F8902-00C7-43FF-BA71-08FFA8BD4ED2}"/>
                </a:ext>
              </a:extLst>
            </p:cNvPr>
            <p:cNvSpPr/>
            <p:nvPr/>
          </p:nvSpPr>
          <p:spPr>
            <a:xfrm>
              <a:off x="8801065" y="3923617"/>
              <a:ext cx="246275" cy="124900"/>
            </a:xfrm>
            <a:prstGeom prst="rect">
              <a:avLst/>
            </a:prstGeom>
            <a:solidFill>
              <a:srgbClr val="0000CC"/>
            </a:solidFill>
            <a:ln w="9525" cap="flat" cmpd="sng" algn="ctr">
              <a:solidFill>
                <a:srgbClr val="0000CC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1281858">
                <a:defRPr/>
              </a:pPr>
              <a:endParaRPr lang="en-IN"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98968AE0-1FC3-43E8-8F69-05F4F0661F87}"/>
                </a:ext>
              </a:extLst>
            </p:cNvPr>
            <p:cNvSpPr/>
            <p:nvPr/>
          </p:nvSpPr>
          <p:spPr>
            <a:xfrm>
              <a:off x="11034307" y="1992095"/>
              <a:ext cx="246275" cy="124900"/>
            </a:xfrm>
            <a:prstGeom prst="rect">
              <a:avLst/>
            </a:prstGeom>
            <a:solidFill>
              <a:srgbClr val="00B050"/>
            </a:solidFill>
            <a:ln w="9525" cap="flat" cmpd="sng" algn="ctr">
              <a:solidFill>
                <a:srgbClr val="00B05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1281858">
                <a:defRPr/>
              </a:pPr>
              <a:endParaRPr lang="en-IN"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42E95CE-2F3B-45CE-812E-A160F2DCAADE}"/>
                </a:ext>
              </a:extLst>
            </p:cNvPr>
            <p:cNvSpPr/>
            <p:nvPr/>
          </p:nvSpPr>
          <p:spPr>
            <a:xfrm>
              <a:off x="11030380" y="2165128"/>
              <a:ext cx="246275" cy="124900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solidFill>
                <a:srgbClr val="FFFF00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1281858">
                <a:defRPr/>
              </a:pPr>
              <a:endParaRPr lang="en-IN" sz="2000" kern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A8E4292C-4039-45BC-9F5B-1B0D1B419CA9}"/>
                </a:ext>
              </a:extLst>
            </p:cNvPr>
            <p:cNvSpPr/>
            <p:nvPr/>
          </p:nvSpPr>
          <p:spPr>
            <a:xfrm>
              <a:off x="11034307" y="2336034"/>
              <a:ext cx="246275" cy="124900"/>
            </a:xfrm>
            <a:prstGeom prst="rect">
              <a:avLst/>
            </a:prstGeom>
            <a:solidFill>
              <a:srgbClr val="0000CC"/>
            </a:solidFill>
            <a:ln w="9525" cap="flat" cmpd="sng" algn="ctr">
              <a:solidFill>
                <a:srgbClr val="0000CC"/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1281858">
                <a:defRPr/>
              </a:pPr>
              <a:endParaRPr lang="en-IN" sz="2000" kern="0">
                <a:solidFill>
                  <a:srgbClr val="FFFFFF"/>
                </a:solidFill>
                <a:latin typeface="Calibri"/>
              </a:endParaRP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61B7CD9B-D2EC-4BD7-9C2F-FC47B5FE6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990917" y="5349878"/>
              <a:ext cx="525777" cy="626997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3D616E32-4515-484D-9FC0-E46F0E50C3CC}"/>
                </a:ext>
              </a:extLst>
            </p:cNvPr>
            <p:cNvSpPr txBox="1"/>
            <p:nvPr/>
          </p:nvSpPr>
          <p:spPr>
            <a:xfrm>
              <a:off x="7548349" y="4583937"/>
              <a:ext cx="2309843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14300" indent="-114300" defTabSz="9144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  <a:defRPr sz="1000" b="1">
                  <a:solidFill>
                    <a:schemeClr val="tx1"/>
                  </a:solidFill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121924" indent="-121924" defTabSz="975390"/>
              <a:r>
                <a:rPr lang="en-US" sz="900" dirty="0">
                  <a:solidFill>
                    <a:srgbClr val="000000"/>
                  </a:solidFill>
                  <a:latin typeface="Calibri"/>
                </a:rPr>
                <a:t>Huge Success with 9 brands connected with IoT Solution enabled Kitchen Connect Demonstration at NRA in 2018.</a:t>
              </a:r>
            </a:p>
            <a:p>
              <a:pPr marL="121924" indent="-121924" defTabSz="975390"/>
              <a:r>
                <a:rPr lang="en-US" sz="900" dirty="0">
                  <a:solidFill>
                    <a:srgbClr val="000000"/>
                  </a:solidFill>
                  <a:latin typeface="Calibri"/>
                </a:rPr>
                <a:t>Mobile – Android + IOS Application Development for Defiled Brand.</a:t>
              </a:r>
            </a:p>
            <a:p>
              <a:pPr marL="121924" indent="-121924" defTabSz="975390"/>
              <a:r>
                <a:rPr lang="en-US" sz="900" dirty="0">
                  <a:solidFill>
                    <a:srgbClr val="000000"/>
                  </a:solidFill>
                  <a:latin typeface="Calibri"/>
                </a:rPr>
                <a:t>150+ After Market Field Support</a:t>
              </a:r>
            </a:p>
            <a:p>
              <a:pPr marL="121924" indent="-121924" defTabSz="975390"/>
              <a:r>
                <a:rPr lang="en-US" sz="900" dirty="0">
                  <a:solidFill>
                    <a:srgbClr val="000000"/>
                  </a:solidFill>
                  <a:latin typeface="Calibri"/>
                </a:rPr>
                <a:t>Platform Designed and Reviewed by AWS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157A7B6-EBA2-4157-BDD7-10FED099DC4D}"/>
                </a:ext>
              </a:extLst>
            </p:cNvPr>
            <p:cNvSpPr txBox="1"/>
            <p:nvPr/>
          </p:nvSpPr>
          <p:spPr>
            <a:xfrm>
              <a:off x="9960385" y="1027222"/>
              <a:ext cx="22812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114300" indent="-114300" defTabSz="9144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Char char="•"/>
                <a:defRPr sz="1000" b="1">
                  <a:solidFill>
                    <a:schemeClr val="tx1"/>
                  </a:solidFill>
                  <a:cs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121924" indent="-121924" defTabSz="975390"/>
              <a:r>
                <a:rPr lang="en-US" sz="900" dirty="0">
                  <a:solidFill>
                    <a:srgbClr val="000000"/>
                  </a:solidFill>
                  <a:latin typeface="Calibri"/>
                </a:rPr>
                <a:t>Platform Development Approach for all the brands to fulfill various customer needs with single solution</a:t>
              </a:r>
            </a:p>
            <a:p>
              <a:pPr marL="121924" indent="-121924" defTabSz="975390"/>
              <a:r>
                <a:rPr lang="en-US" sz="900" dirty="0">
                  <a:solidFill>
                    <a:srgbClr val="000000"/>
                  </a:solidFill>
                  <a:latin typeface="Calibri"/>
                </a:rPr>
                <a:t>550+ connected equipment’s deployed in the Field across 17 Customers</a:t>
              </a:r>
            </a:p>
            <a:p>
              <a:pPr marL="121924" indent="-121924" defTabSz="975390"/>
              <a:r>
                <a:rPr lang="en-US" sz="900" dirty="0">
                  <a:solidFill>
                    <a:srgbClr val="000000"/>
                  </a:solidFill>
                  <a:latin typeface="Calibri"/>
                </a:rPr>
                <a:t>9 Brands Connected Across Globe.</a:t>
              </a:r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E4835D9C-8589-4F89-ADBC-7A5326B27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9078" y="1099784"/>
              <a:ext cx="891890" cy="15339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06731220-5CC7-40E3-95F4-8B84B8979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028" y="1099784"/>
              <a:ext cx="859273" cy="15541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</p:grpSp>
      <p:pic>
        <p:nvPicPr>
          <p:cNvPr id="101" name="Picture 100">
            <a:extLst>
              <a:ext uri="{FF2B5EF4-FFF2-40B4-BE49-F238E27FC236}">
                <a16:creationId xmlns:a16="http://schemas.microsoft.com/office/drawing/2014/main" id="{393BD401-D398-4671-BDBE-FC8D249BF7F3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557" y="4881347"/>
            <a:ext cx="512215" cy="778809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60A7316F-6DA2-4F2C-9274-5F72E6F2A749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615" y="6020561"/>
            <a:ext cx="637431" cy="587161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91FD70A2-680B-4264-9AD7-87E0638D7EC6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820" y="5075457"/>
            <a:ext cx="551918" cy="5624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14E463-453E-4647-9CD2-76B8B9E041D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040894" y="1143760"/>
            <a:ext cx="1157284" cy="11170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05606A1F-2272-4914-82CA-B49C638C3DB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254811" y="1092044"/>
            <a:ext cx="1893308" cy="1014831"/>
          </a:xfrm>
          <a:prstGeom prst="rect">
            <a:avLst/>
          </a:prstGeom>
        </p:spPr>
      </p:pic>
      <p:sp>
        <p:nvSpPr>
          <p:cNvPr id="111" name="Rectangle 110">
            <a:extLst>
              <a:ext uri="{FF2B5EF4-FFF2-40B4-BE49-F238E27FC236}">
                <a16:creationId xmlns:a16="http://schemas.microsoft.com/office/drawing/2014/main" id="{FDEBF313-3845-4C57-85F4-559C93AD5D2E}"/>
              </a:ext>
            </a:extLst>
          </p:cNvPr>
          <p:cNvSpPr/>
          <p:nvPr/>
        </p:nvSpPr>
        <p:spPr>
          <a:xfrm>
            <a:off x="5145151" y="2466381"/>
            <a:ext cx="2104259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2886" indent="-182886" defTabSz="1160796" eaLnBrk="0" hangingPunct="0">
              <a:buFont typeface="Arial" panose="020B0604020202020204" pitchFamily="34" charset="0"/>
              <a:buChar char="•"/>
              <a:defRPr/>
            </a:pPr>
            <a:r>
              <a:rPr lang="en-US" sz="900" b="1" dirty="0">
                <a:solidFill>
                  <a:srgbClr val="000000"/>
                </a:solidFill>
                <a:latin typeface="Calibri"/>
              </a:rPr>
              <a:t>IoT Solution enabled Kitchen Connect Demonstration at NRA show for three brands </a:t>
            </a:r>
            <a:r>
              <a:rPr lang="en-US" sz="900" b="1" dirty="0" err="1">
                <a:solidFill>
                  <a:srgbClr val="000000"/>
                </a:solidFill>
                <a:latin typeface="Calibri"/>
              </a:rPr>
              <a:t>Merrychef</a:t>
            </a:r>
            <a:r>
              <a:rPr lang="en-US" sz="900" b="1" dirty="0">
                <a:solidFill>
                  <a:srgbClr val="000000"/>
                </a:solidFill>
                <a:latin typeface="Calibri"/>
              </a:rPr>
              <a:t> Oven, Indigo Ice and Garland Grill.</a:t>
            </a:r>
          </a:p>
          <a:p>
            <a:pPr marL="182886" indent="-182886" defTabSz="1160796" eaLnBrk="0" hangingPunct="0">
              <a:buFont typeface="Arial" panose="020B0604020202020204" pitchFamily="34" charset="0"/>
              <a:buChar char="•"/>
              <a:defRPr/>
            </a:pPr>
            <a:r>
              <a:rPr lang="en-US" sz="900" b="1" dirty="0">
                <a:solidFill>
                  <a:srgbClr val="000000"/>
                </a:solidFill>
                <a:latin typeface="Calibri"/>
              </a:rPr>
              <a:t>KCCM – IoT integrated with </a:t>
            </a:r>
            <a:r>
              <a:rPr lang="en-US" sz="900" b="1" dirty="0" err="1">
                <a:solidFill>
                  <a:srgbClr val="000000"/>
                </a:solidFill>
                <a:latin typeface="Calibri"/>
              </a:rPr>
              <a:t>Delfield</a:t>
            </a:r>
            <a:r>
              <a:rPr lang="en-US" sz="900" b="1" dirty="0">
                <a:solidFill>
                  <a:srgbClr val="000000"/>
                </a:solidFill>
                <a:latin typeface="Calibri"/>
              </a:rPr>
              <a:t>, </a:t>
            </a:r>
            <a:r>
              <a:rPr lang="en-US" sz="900" b="1" dirty="0" err="1">
                <a:solidFill>
                  <a:srgbClr val="000000"/>
                </a:solidFill>
                <a:latin typeface="Calibri"/>
              </a:rPr>
              <a:t>Merco</a:t>
            </a:r>
            <a:r>
              <a:rPr lang="en-US" sz="900" b="1" dirty="0">
                <a:solidFill>
                  <a:srgbClr val="000000"/>
                </a:solidFill>
                <a:latin typeface="Calibri"/>
              </a:rPr>
              <a:t> &amp; </a:t>
            </a:r>
            <a:r>
              <a:rPr lang="en-US" sz="900" b="1" dirty="0" err="1">
                <a:solidFill>
                  <a:srgbClr val="000000"/>
                </a:solidFill>
                <a:latin typeface="Calibri"/>
              </a:rPr>
              <a:t>Convotherm</a:t>
            </a:r>
            <a:r>
              <a:rPr lang="en-US" sz="900" b="1" dirty="0">
                <a:solidFill>
                  <a:srgbClr val="000000"/>
                </a:solidFill>
                <a:latin typeface="Calibri"/>
              </a:rPr>
              <a:t> brands.</a:t>
            </a:r>
          </a:p>
          <a:p>
            <a:pPr marL="182886" indent="-182886" defTabSz="1160796" eaLnBrk="0" hangingPunct="0">
              <a:buFont typeface="Arial" panose="020B0604020202020204" pitchFamily="34" charset="0"/>
              <a:buChar char="•"/>
              <a:defRPr/>
            </a:pPr>
            <a:r>
              <a:rPr lang="en-US" sz="900" b="1" dirty="0">
                <a:solidFill>
                  <a:srgbClr val="000000"/>
                </a:solidFill>
                <a:latin typeface="Calibri"/>
              </a:rPr>
              <a:t>100+ connected equipment’s deployed in the Field across United States.</a:t>
            </a:r>
          </a:p>
          <a:p>
            <a:pPr marL="182886" indent="-182886" defTabSz="1160796" eaLnBrk="0" hangingPunct="0">
              <a:buFont typeface="Arial" panose="020B0604020202020204" pitchFamily="34" charset="0"/>
              <a:buChar char="•"/>
              <a:defRPr/>
            </a:pPr>
            <a:r>
              <a:rPr lang="en-US" sz="900" b="1" dirty="0">
                <a:solidFill>
                  <a:srgbClr val="000000"/>
                </a:solidFill>
                <a:latin typeface="Calibri"/>
              </a:rPr>
              <a:t> </a:t>
            </a:r>
          </a:p>
          <a:p>
            <a:pPr marL="121924" indent="-121924" defTabSz="975390"/>
            <a:endParaRPr lang="en-US" sz="900" b="1" dirty="0">
              <a:solidFill>
                <a:srgbClr val="000000"/>
              </a:solidFill>
              <a:latin typeface="Calibri"/>
              <a:cs typeface="Arial" panose="020B0604020202020204" pitchFamily="34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09B3749-98A3-4942-A923-F43556F1FB41}"/>
              </a:ext>
            </a:extLst>
          </p:cNvPr>
          <p:cNvSpPr/>
          <p:nvPr/>
        </p:nvSpPr>
        <p:spPr>
          <a:xfrm>
            <a:off x="5531655" y="6038101"/>
            <a:ext cx="223891" cy="11354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rgbClr val="0000CC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defTabSz="1281858">
              <a:defRPr/>
            </a:pPr>
            <a:endParaRPr lang="en-IN" sz="2000" kern="0" dirty="0">
              <a:solidFill>
                <a:srgbClr val="FFC000"/>
              </a:solidFill>
              <a:highlight>
                <a:srgbClr val="FFFF00"/>
              </a:highlight>
              <a:latin typeface="Calibri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CD32E63-6F0F-4AA7-BA16-7F6947641ED0}"/>
              </a:ext>
            </a:extLst>
          </p:cNvPr>
          <p:cNvSpPr txBox="1"/>
          <p:nvPr/>
        </p:nvSpPr>
        <p:spPr>
          <a:xfrm>
            <a:off x="5745321" y="5964122"/>
            <a:ext cx="17962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81858"/>
            <a:r>
              <a:rPr lang="en-IN" sz="1100" b="1" dirty="0">
                <a:solidFill>
                  <a:srgbClr val="000000"/>
                </a:solidFill>
                <a:latin typeface="Calibri"/>
              </a:rPr>
              <a:t>Aws Platform Development</a:t>
            </a:r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101C0515-9A20-4EDF-8C7F-6DE48E47DB3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245046" y="1143761"/>
            <a:ext cx="1857439" cy="997463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7D7009F7-07A6-453D-B8AA-753305C60227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382" y="2621891"/>
            <a:ext cx="319758" cy="488867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6E5482C8-3DA1-4CFA-B100-5B7A08CBB0AC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481" y="2616140"/>
            <a:ext cx="332955" cy="488867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770783D5-8007-472B-9B8C-9A35258921F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62382" y="5556490"/>
            <a:ext cx="1993648" cy="10043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F32933A9-9799-4BA8-BB8E-5D958B6FA0B0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312" y="4540639"/>
            <a:ext cx="555784" cy="691477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6E2DC4FC-6E19-4D10-BA35-F6B1C3BA351B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535" y="4270619"/>
            <a:ext cx="434453" cy="908402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88236E9F-62D4-4E74-BB46-16F489FF7DC1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803" y="4438227"/>
            <a:ext cx="576756" cy="611807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0BC47242-C690-497C-BBBB-881B7FA8FA9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380674" y="3706599"/>
            <a:ext cx="662906" cy="994360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E9A428F4-6E44-4E09-A464-DA3BDFF5CE32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423518" y="4707052"/>
            <a:ext cx="703319" cy="685963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CA0DBDA4-CD25-4B5A-AF0F-52804F6051AC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979153" y="5029237"/>
            <a:ext cx="2083575" cy="1073722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B895480F-8F1A-4A01-989D-9A984497468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756031" y="3959949"/>
            <a:ext cx="1051745" cy="655687"/>
          </a:xfrm>
          <a:prstGeom prst="rect">
            <a:avLst/>
          </a:prstGeom>
        </p:spPr>
      </p:pic>
      <p:sp>
        <p:nvSpPr>
          <p:cNvPr id="109" name="Flowchart: Connector 108">
            <a:extLst>
              <a:ext uri="{FF2B5EF4-FFF2-40B4-BE49-F238E27FC236}">
                <a16:creationId xmlns:a16="http://schemas.microsoft.com/office/drawing/2014/main" id="{401E2D7F-A8B5-470F-8690-D73BE334DFE4}"/>
              </a:ext>
            </a:extLst>
          </p:cNvPr>
          <p:cNvSpPr/>
          <p:nvPr/>
        </p:nvSpPr>
        <p:spPr>
          <a:xfrm>
            <a:off x="5506624" y="6240752"/>
            <a:ext cx="291089" cy="274640"/>
          </a:xfrm>
          <a:prstGeom prst="flowChartConnector">
            <a:avLst/>
          </a:prstGeom>
          <a:solidFill>
            <a:srgbClr val="F8BF7F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rtlCol="0" anchor="ctr"/>
          <a:lstStyle/>
          <a:p>
            <a:pPr algn="ctr" defTabSz="1281858">
              <a:defRPr/>
            </a:pPr>
            <a:endParaRPr lang="en-IN" sz="900" kern="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1B8CE58-43D9-454C-95FB-F3D9EB7EC0BC}"/>
              </a:ext>
            </a:extLst>
          </p:cNvPr>
          <p:cNvSpPr txBox="1"/>
          <p:nvPr/>
        </p:nvSpPr>
        <p:spPr>
          <a:xfrm>
            <a:off x="5742988" y="6247267"/>
            <a:ext cx="7813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81858"/>
            <a:r>
              <a:rPr lang="en-IN" sz="1100" b="1" dirty="0">
                <a:solidFill>
                  <a:srgbClr val="000000"/>
                </a:solidFill>
                <a:latin typeface="Calibri"/>
              </a:rPr>
              <a:t>Team Size</a:t>
            </a:r>
          </a:p>
        </p:txBody>
      </p:sp>
    </p:spTree>
    <p:extLst>
      <p:ext uri="{BB962C8B-B14F-4D97-AF65-F5344CB8AC3E}">
        <p14:creationId xmlns:p14="http://schemas.microsoft.com/office/powerpoint/2010/main" val="241381668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B6854E8-BAC5-4F83-90DD-DD0AF24E6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33" y="105811"/>
            <a:ext cx="11350841" cy="571153"/>
          </a:xfrm>
        </p:spPr>
        <p:txBody>
          <a:bodyPr>
            <a:noAutofit/>
          </a:bodyPr>
          <a:lstStyle/>
          <a:p>
            <a:r>
              <a:rPr lang="en-US" sz="1800" dirty="0">
                <a:latin typeface="Calibri"/>
              </a:rPr>
              <a:t>Welbilt - HCL Kitchen Connect Engagement Overview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FFD53C8-6067-44A9-9AC5-E29D2B64D709}"/>
              </a:ext>
            </a:extLst>
          </p:cNvPr>
          <p:cNvGraphicFramePr/>
          <p:nvPr/>
        </p:nvGraphicFramePr>
        <p:xfrm>
          <a:off x="104810" y="490225"/>
          <a:ext cx="11549086" cy="57655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DD2618A-6C05-41B0-8721-806A3554A15C}"/>
              </a:ext>
            </a:extLst>
          </p:cNvPr>
          <p:cNvSpPr txBox="1"/>
          <p:nvPr/>
        </p:nvSpPr>
        <p:spPr>
          <a:xfrm>
            <a:off x="104810" y="3875826"/>
            <a:ext cx="1739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b="1" dirty="0">
                <a:solidFill>
                  <a:srgbClr val="000000"/>
                </a:solidFill>
                <a:latin typeface="Arial" charset="0"/>
              </a:rPr>
              <a:t>New Equipment Connected:</a:t>
            </a: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Arial" charset="0"/>
              </a:rPr>
              <a:t>Fryer FQ4000</a:t>
            </a: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Arial" charset="0"/>
              </a:rPr>
              <a:t>Ice Machine</a:t>
            </a: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Arial" charset="0"/>
              </a:rPr>
              <a:t>Garland Grill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9ABA1C-7675-4A16-A1F8-C1271A5C3D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460" y="4484853"/>
            <a:ext cx="518205" cy="6218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A6EE1B-00DD-4B7E-8D6B-5960E33C07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314" y="4521433"/>
            <a:ext cx="640135" cy="5852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067FCF-768E-457B-AB3D-D2BB3724C99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62" y="5201251"/>
            <a:ext cx="512215" cy="7788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02AF9D-75FD-40A1-9F4C-A3EC041C79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54714" y="5100145"/>
            <a:ext cx="1176630" cy="11400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0804118-F453-4892-BC5F-FD7AE62CC5BB}"/>
              </a:ext>
            </a:extLst>
          </p:cNvPr>
          <p:cNvSpPr txBox="1"/>
          <p:nvPr/>
        </p:nvSpPr>
        <p:spPr>
          <a:xfrm>
            <a:off x="176039" y="2438075"/>
            <a:ext cx="1475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b="1" dirty="0">
                <a:solidFill>
                  <a:srgbClr val="000000"/>
                </a:solidFill>
                <a:latin typeface="Arial" charset="0"/>
              </a:rPr>
              <a:t>Customers:</a:t>
            </a: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Arial" charset="0"/>
              </a:rPr>
              <a:t>McDonalds, Austria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09316D-5292-4584-B68C-02F55F2EDEC1}"/>
              </a:ext>
            </a:extLst>
          </p:cNvPr>
          <p:cNvSpPr txBox="1"/>
          <p:nvPr/>
        </p:nvSpPr>
        <p:spPr>
          <a:xfrm>
            <a:off x="1589" y="6342284"/>
            <a:ext cx="14753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b="1" dirty="0">
                <a:solidFill>
                  <a:srgbClr val="000000"/>
                </a:solidFill>
                <a:latin typeface="Arial" charset="0"/>
              </a:rPr>
              <a:t>Team Size: 1</a:t>
            </a:r>
            <a:endParaRPr lang="en-US" sz="9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BAF84F-C84F-4CD5-93C2-12FDC153B2AD}"/>
              </a:ext>
            </a:extLst>
          </p:cNvPr>
          <p:cNvSpPr txBox="1"/>
          <p:nvPr/>
        </p:nvSpPr>
        <p:spPr>
          <a:xfrm>
            <a:off x="176039" y="3146589"/>
            <a:ext cx="11024853" cy="3077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000000"/>
                </a:solidFill>
                <a:latin typeface="Arial" charset="0"/>
              </a:rPr>
              <a:t>Connected Equipment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99B40A7-6DDD-40D4-A91D-04E9DF425774}"/>
              </a:ext>
            </a:extLst>
          </p:cNvPr>
          <p:cNvSpPr/>
          <p:nvPr/>
        </p:nvSpPr>
        <p:spPr bwMode="auto">
          <a:xfrm>
            <a:off x="695799" y="3511238"/>
            <a:ext cx="424467" cy="242195"/>
          </a:xfrm>
          <a:prstGeom prst="ellipse">
            <a:avLst/>
          </a:prstGeom>
          <a:solidFill>
            <a:schemeClr val="accent2"/>
          </a:solidFill>
          <a:ln w="3175" cap="flat" cmpd="sng" algn="ctr">
            <a:solidFill>
              <a:schemeClr val="bg2"/>
            </a:solidFill>
            <a:prstDash val="solid"/>
            <a:miter lim="800000"/>
            <a:headEnd type="none" w="sm" len="sm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dirty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Arial" charset="0"/>
              </a:rPr>
              <a:t>6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19655BD-672A-45BA-B8DA-BC52344B2FBB}"/>
              </a:ext>
            </a:extLst>
          </p:cNvPr>
          <p:cNvSpPr/>
          <p:nvPr/>
        </p:nvSpPr>
        <p:spPr bwMode="auto">
          <a:xfrm>
            <a:off x="2351270" y="3518617"/>
            <a:ext cx="424467" cy="242195"/>
          </a:xfrm>
          <a:prstGeom prst="ellipse">
            <a:avLst/>
          </a:prstGeom>
          <a:solidFill>
            <a:schemeClr val="accent2"/>
          </a:solidFill>
          <a:ln w="3175" cap="flat" cmpd="sng" algn="ctr">
            <a:solidFill>
              <a:schemeClr val="bg2"/>
            </a:solidFill>
            <a:prstDash val="solid"/>
            <a:miter lim="800000"/>
            <a:headEnd type="none" w="sm" len="sm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dirty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Arial" charset="0"/>
              </a:rPr>
              <a:t>26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B98841E-70A8-46CF-913A-690747FE5FE9}"/>
              </a:ext>
            </a:extLst>
          </p:cNvPr>
          <p:cNvSpPr/>
          <p:nvPr/>
        </p:nvSpPr>
        <p:spPr bwMode="auto">
          <a:xfrm>
            <a:off x="4377306" y="3516068"/>
            <a:ext cx="446119" cy="242195"/>
          </a:xfrm>
          <a:prstGeom prst="ellipse">
            <a:avLst/>
          </a:prstGeom>
          <a:solidFill>
            <a:schemeClr val="accent2"/>
          </a:solidFill>
          <a:ln w="3175" cap="flat" cmpd="sng" algn="ctr">
            <a:solidFill>
              <a:schemeClr val="bg2"/>
            </a:solidFill>
            <a:prstDash val="solid"/>
            <a:miter lim="800000"/>
            <a:headEnd type="none" w="sm" len="sm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dirty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Arial" charset="0"/>
              </a:rPr>
              <a:t>100 +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4743213-F985-4CB3-89EF-A7399300A68A}"/>
              </a:ext>
            </a:extLst>
          </p:cNvPr>
          <p:cNvSpPr/>
          <p:nvPr/>
        </p:nvSpPr>
        <p:spPr bwMode="auto">
          <a:xfrm>
            <a:off x="6172304" y="3537770"/>
            <a:ext cx="446119" cy="242195"/>
          </a:xfrm>
          <a:prstGeom prst="ellipse">
            <a:avLst/>
          </a:prstGeom>
          <a:solidFill>
            <a:schemeClr val="accent2"/>
          </a:solidFill>
          <a:ln w="3175" cap="flat" cmpd="sng" algn="ctr">
            <a:solidFill>
              <a:schemeClr val="bg2"/>
            </a:solidFill>
            <a:prstDash val="solid"/>
            <a:miter lim="800000"/>
            <a:headEnd type="none" w="sm" len="sm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dirty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Arial" charset="0"/>
              </a:rPr>
              <a:t>150+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C983DF5-7AE1-4D56-8789-04FF16316E92}"/>
              </a:ext>
            </a:extLst>
          </p:cNvPr>
          <p:cNvSpPr/>
          <p:nvPr/>
        </p:nvSpPr>
        <p:spPr bwMode="auto">
          <a:xfrm>
            <a:off x="7957769" y="3507960"/>
            <a:ext cx="446119" cy="231890"/>
          </a:xfrm>
          <a:prstGeom prst="ellipse">
            <a:avLst/>
          </a:prstGeom>
          <a:solidFill>
            <a:schemeClr val="accent2"/>
          </a:solidFill>
          <a:ln w="3175" cap="flat" cmpd="sng" algn="ctr">
            <a:solidFill>
              <a:schemeClr val="bg2"/>
            </a:solidFill>
            <a:prstDash val="solid"/>
            <a:miter lim="800000"/>
            <a:headEnd type="none" w="sm" len="sm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dirty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Arial" charset="0"/>
              </a:rPr>
              <a:t>550 +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5255851-69DA-4097-A059-A632D00850DB}"/>
              </a:ext>
            </a:extLst>
          </p:cNvPr>
          <p:cNvSpPr/>
          <p:nvPr/>
        </p:nvSpPr>
        <p:spPr bwMode="auto">
          <a:xfrm>
            <a:off x="9798304" y="3482982"/>
            <a:ext cx="500355" cy="275281"/>
          </a:xfrm>
          <a:prstGeom prst="ellipse">
            <a:avLst/>
          </a:prstGeom>
          <a:solidFill>
            <a:schemeClr val="accent2"/>
          </a:solidFill>
          <a:ln w="3175" cap="flat" cmpd="sng" algn="ctr">
            <a:solidFill>
              <a:schemeClr val="bg2"/>
            </a:solidFill>
            <a:prstDash val="solid"/>
            <a:miter lim="800000"/>
            <a:headEnd type="none" w="sm" len="sm"/>
            <a:tailEnd type="triangl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00" dirty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Arial" charset="0"/>
              </a:rPr>
              <a:t>2200 +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D8A2A9-CDEF-40BC-9F26-39B01B47B443}"/>
              </a:ext>
            </a:extLst>
          </p:cNvPr>
          <p:cNvSpPr txBox="1"/>
          <p:nvPr/>
        </p:nvSpPr>
        <p:spPr>
          <a:xfrm>
            <a:off x="1979872" y="3881824"/>
            <a:ext cx="1739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b="1" dirty="0">
                <a:solidFill>
                  <a:srgbClr val="000000"/>
                </a:solidFill>
                <a:latin typeface="Arial" charset="0"/>
              </a:rPr>
              <a:t>New Equipment Connected:</a:t>
            </a: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Arial" charset="0"/>
              </a:rPr>
              <a:t>Merrychef  e2s Oven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FF26B8-1902-4CE6-AF77-57C76DA43E15}"/>
              </a:ext>
            </a:extLst>
          </p:cNvPr>
          <p:cNvSpPr txBox="1"/>
          <p:nvPr/>
        </p:nvSpPr>
        <p:spPr>
          <a:xfrm>
            <a:off x="1979872" y="6344864"/>
            <a:ext cx="14753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b="1" dirty="0">
                <a:solidFill>
                  <a:srgbClr val="000000"/>
                </a:solidFill>
                <a:latin typeface="Arial" charset="0"/>
              </a:rPr>
              <a:t>Team Size: 5</a:t>
            </a:r>
            <a:endParaRPr lang="en-US" sz="9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3A71553-C2FC-4638-A1CD-88CEB71DCE20}"/>
              </a:ext>
            </a:extLst>
          </p:cNvPr>
          <p:cNvSpPr txBox="1"/>
          <p:nvPr/>
        </p:nvSpPr>
        <p:spPr>
          <a:xfrm>
            <a:off x="1979873" y="2441935"/>
            <a:ext cx="1475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b="1" dirty="0">
                <a:solidFill>
                  <a:srgbClr val="000000"/>
                </a:solidFill>
                <a:latin typeface="Arial" charset="0"/>
              </a:rPr>
              <a:t>Customers:</a:t>
            </a: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Arial" charset="0"/>
              </a:rPr>
              <a:t>Speedway, USA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F77B4B5-1C06-40C1-A43B-A62D5B1B34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90037" y="4385389"/>
            <a:ext cx="1610654" cy="99373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E0961AA-DB41-4704-8469-840F6D933584}"/>
              </a:ext>
            </a:extLst>
          </p:cNvPr>
          <p:cNvSpPr txBox="1"/>
          <p:nvPr/>
        </p:nvSpPr>
        <p:spPr>
          <a:xfrm>
            <a:off x="3719603" y="3888650"/>
            <a:ext cx="1834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b="1" dirty="0">
                <a:solidFill>
                  <a:srgbClr val="000000"/>
                </a:solidFill>
                <a:latin typeface="Arial" charset="0"/>
              </a:rPr>
              <a:t>New Equipment Connected:</a:t>
            </a: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Arial" charset="0"/>
              </a:rPr>
              <a:t>Merco VHC</a:t>
            </a: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Arial" charset="0"/>
              </a:rPr>
              <a:t>Delfield Refrigerator</a:t>
            </a: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Arial" charset="0"/>
              </a:rPr>
              <a:t>Convotherm Mini Combi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7A20C3-8577-4CC0-8C38-D92E4831D5D6}"/>
              </a:ext>
            </a:extLst>
          </p:cNvPr>
          <p:cNvSpPr txBox="1"/>
          <p:nvPr/>
        </p:nvSpPr>
        <p:spPr>
          <a:xfrm>
            <a:off x="5371108" y="2404307"/>
            <a:ext cx="147532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b="1" dirty="0">
                <a:solidFill>
                  <a:srgbClr val="000000"/>
                </a:solidFill>
                <a:latin typeface="Arial" charset="0"/>
              </a:rPr>
              <a:t>Customers:</a:t>
            </a: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Arial" charset="0"/>
              </a:rPr>
              <a:t>Arbys, USA</a:t>
            </a: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Arial" charset="0"/>
              </a:rPr>
              <a:t>Taco Bell, USA</a:t>
            </a: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Arial" charset="0"/>
              </a:rPr>
              <a:t>Cumberland Farms</a:t>
            </a: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Arial" charset="0"/>
              </a:rPr>
              <a:t>Brinkers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AC9A46B-C5A0-461B-8000-AD20A648BA3C}"/>
              </a:ext>
            </a:extLst>
          </p:cNvPr>
          <p:cNvSpPr txBox="1"/>
          <p:nvPr/>
        </p:nvSpPr>
        <p:spPr>
          <a:xfrm>
            <a:off x="3719603" y="6351105"/>
            <a:ext cx="14753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b="1" dirty="0">
                <a:solidFill>
                  <a:srgbClr val="000000"/>
                </a:solidFill>
                <a:latin typeface="Arial" charset="0"/>
              </a:rPr>
              <a:t>Team Size: 8 </a:t>
            </a:r>
            <a:endParaRPr lang="en-US" sz="90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3505923-105C-4FB5-863F-28ACC9E52ED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97999" y="5148472"/>
            <a:ext cx="976964" cy="83234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0B4FEA2-FDE8-4424-87F4-EDB03024A18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95059" y="6015611"/>
            <a:ext cx="529338" cy="37283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7C3470F-6DFB-4E58-9491-9B84F20E09D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61061" y="4332417"/>
            <a:ext cx="560881" cy="68890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6680B2B-D8F9-47D3-9B62-25E39F2AC095}"/>
              </a:ext>
            </a:extLst>
          </p:cNvPr>
          <p:cNvSpPr txBox="1"/>
          <p:nvPr/>
        </p:nvSpPr>
        <p:spPr>
          <a:xfrm>
            <a:off x="5554466" y="6355332"/>
            <a:ext cx="14753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b="1" dirty="0">
                <a:solidFill>
                  <a:srgbClr val="000000"/>
                </a:solidFill>
                <a:latin typeface="Arial" charset="0"/>
              </a:rPr>
              <a:t>Team Size: 15 </a:t>
            </a:r>
            <a:endParaRPr lang="en-US" sz="9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ED37B57-33B8-44BB-94F5-656F49C865BE}"/>
              </a:ext>
            </a:extLst>
          </p:cNvPr>
          <p:cNvSpPr txBox="1"/>
          <p:nvPr/>
        </p:nvSpPr>
        <p:spPr>
          <a:xfrm>
            <a:off x="5554464" y="3888650"/>
            <a:ext cx="1888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b="1" dirty="0">
                <a:solidFill>
                  <a:srgbClr val="000000"/>
                </a:solidFill>
                <a:latin typeface="Arial" charset="0"/>
              </a:rPr>
              <a:t>New Equipment Connected:</a:t>
            </a: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Arial" charset="0"/>
              </a:rPr>
              <a:t>Multiplex BIC</a:t>
            </a:r>
            <a:endParaRPr lang="en-US" sz="900" b="1" dirty="0">
              <a:solidFill>
                <a:srgbClr val="000000"/>
              </a:solidFill>
              <a:latin typeface="Arial" charset="0"/>
            </a:endParaRP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Arial" charset="0"/>
              </a:rPr>
              <a:t>Lincoln Oven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9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9484870-523D-41BF-99F6-BB596F1FE871}"/>
              </a:ext>
            </a:extLst>
          </p:cNvPr>
          <p:cNvSpPr txBox="1"/>
          <p:nvPr/>
        </p:nvSpPr>
        <p:spPr>
          <a:xfrm>
            <a:off x="3719602" y="2404307"/>
            <a:ext cx="14753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b="1" dirty="0">
                <a:solidFill>
                  <a:srgbClr val="000000"/>
                </a:solidFill>
                <a:latin typeface="Arial" charset="0"/>
              </a:rPr>
              <a:t>Customers:</a:t>
            </a: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Arial" charset="0"/>
              </a:rPr>
              <a:t>Speedway, USA</a:t>
            </a: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Arial" charset="0"/>
              </a:rPr>
              <a:t>Burger King, USA</a:t>
            </a: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Arial" charset="0"/>
              </a:rPr>
              <a:t>McDonalds, Japan</a:t>
            </a: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Arial" charset="0"/>
              </a:rPr>
              <a:t>Chic –Fil – A,USA</a:t>
            </a: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3DCE28-C2BD-4D98-979C-5FC366E4C91B}"/>
              </a:ext>
            </a:extLst>
          </p:cNvPr>
          <p:cNvSpPr txBox="1"/>
          <p:nvPr/>
        </p:nvSpPr>
        <p:spPr>
          <a:xfrm>
            <a:off x="7641686" y="6344864"/>
            <a:ext cx="14753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b="1" dirty="0">
                <a:solidFill>
                  <a:srgbClr val="000000"/>
                </a:solidFill>
                <a:latin typeface="Arial" charset="0"/>
              </a:rPr>
              <a:t>Team Size: 20 </a:t>
            </a:r>
            <a:endParaRPr lang="en-US" sz="9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47AD98-EBEF-48A1-B5FE-89ECACE6D82B}"/>
              </a:ext>
            </a:extLst>
          </p:cNvPr>
          <p:cNvSpPr txBox="1"/>
          <p:nvPr/>
        </p:nvSpPr>
        <p:spPr>
          <a:xfrm>
            <a:off x="9440202" y="6342284"/>
            <a:ext cx="14753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b="1" dirty="0">
                <a:solidFill>
                  <a:srgbClr val="000000"/>
                </a:solidFill>
                <a:latin typeface="Arial" charset="0"/>
              </a:rPr>
              <a:t>Team Size: 22</a:t>
            </a:r>
            <a:endParaRPr lang="en-US" sz="9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5B3616-047D-4025-8A13-0CD392C3D529}"/>
              </a:ext>
            </a:extLst>
          </p:cNvPr>
          <p:cNvSpPr txBox="1"/>
          <p:nvPr/>
        </p:nvSpPr>
        <p:spPr>
          <a:xfrm>
            <a:off x="7497335" y="3852278"/>
            <a:ext cx="14753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b="1" dirty="0">
                <a:solidFill>
                  <a:srgbClr val="000000"/>
                </a:solidFill>
                <a:latin typeface="Arial" charset="0"/>
              </a:rPr>
              <a:t>Equipment Connected:</a:t>
            </a: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Arial" charset="0"/>
              </a:rPr>
              <a:t>Crem Coffee Machine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srgbClr val="000000"/>
                </a:solidFill>
                <a:latin typeface="Arial" charset="0"/>
              </a:rPr>
              <a:t>- Carrara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srgbClr val="000000"/>
                </a:solidFill>
                <a:latin typeface="Arial" charset="0"/>
              </a:rPr>
              <a:t>- GSnack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srgbClr val="000000"/>
                </a:solidFill>
                <a:latin typeface="Arial" charset="0"/>
              </a:rPr>
              <a:t>- GDrink,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dirty="0">
                <a:solidFill>
                  <a:srgbClr val="000000"/>
                </a:solidFill>
                <a:latin typeface="Arial" charset="0"/>
              </a:rPr>
              <a:t>- </a:t>
            </a:r>
            <a:r>
              <a:rPr lang="en-US" sz="900" dirty="0" err="1">
                <a:solidFill>
                  <a:srgbClr val="000000"/>
                </a:solidFill>
                <a:latin typeface="Arial" charset="0"/>
              </a:rPr>
              <a:t>Merco</a:t>
            </a:r>
            <a:r>
              <a:rPr lang="en-US" sz="900" dirty="0">
                <a:solidFill>
                  <a:srgbClr val="000000"/>
                </a:solidFill>
                <a:latin typeface="Arial" charset="0"/>
              </a:rPr>
              <a:t> VHC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900" dirty="0">
              <a:solidFill>
                <a:srgbClr val="000000"/>
              </a:solidFill>
              <a:latin typeface="Arial" charset="0"/>
            </a:endParaRP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 charset="0"/>
            </a:endParaRP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9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6F841F0-177B-42D6-8ADA-2AB6AC1E1308}"/>
              </a:ext>
            </a:extLst>
          </p:cNvPr>
          <p:cNvSpPr txBox="1"/>
          <p:nvPr/>
        </p:nvSpPr>
        <p:spPr>
          <a:xfrm>
            <a:off x="7443169" y="2404307"/>
            <a:ext cx="14753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b="1" dirty="0">
                <a:solidFill>
                  <a:srgbClr val="000000"/>
                </a:solidFill>
                <a:latin typeface="Arial" charset="0"/>
              </a:rPr>
              <a:t>Customers:</a:t>
            </a: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Arial" charset="0"/>
              </a:rPr>
              <a:t>Caribou Coffee, USA</a:t>
            </a: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Arial" charset="0"/>
              </a:rPr>
              <a:t>Wawa, USA</a:t>
            </a: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Arial" charset="0"/>
              </a:rPr>
              <a:t>Jack In The Box</a:t>
            </a: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Arial" charset="0"/>
              </a:rPr>
              <a:t>Cracker Barrel</a:t>
            </a: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9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12DE3B-A6D8-42C1-A2AA-8FCF76EC5952}"/>
              </a:ext>
            </a:extLst>
          </p:cNvPr>
          <p:cNvSpPr txBox="1"/>
          <p:nvPr/>
        </p:nvSpPr>
        <p:spPr>
          <a:xfrm>
            <a:off x="8958809" y="2404307"/>
            <a:ext cx="147532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b="1" dirty="0">
                <a:solidFill>
                  <a:srgbClr val="000000"/>
                </a:solidFill>
                <a:latin typeface="Arial" charset="0"/>
              </a:rPr>
              <a:t>Customers:</a:t>
            </a: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Arial" charset="0"/>
              </a:rPr>
              <a:t>MAAS, Netherlands</a:t>
            </a: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Arial" charset="0"/>
              </a:rPr>
              <a:t>Selecta, Sweden,</a:t>
            </a: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Arial" charset="0"/>
              </a:rPr>
              <a:t>Café Zupas, USA</a:t>
            </a: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>
                <a:solidFill>
                  <a:srgbClr val="000000"/>
                </a:solidFill>
                <a:latin typeface="Arial" charset="0"/>
              </a:rPr>
              <a:t>Dash In, USA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115733-053F-45B5-8A8E-3D55A80E93E5}"/>
              </a:ext>
            </a:extLst>
          </p:cNvPr>
          <p:cNvSpPr txBox="1"/>
          <p:nvPr/>
        </p:nvSpPr>
        <p:spPr>
          <a:xfrm>
            <a:off x="9026822" y="3844791"/>
            <a:ext cx="14753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b="1" dirty="0">
                <a:solidFill>
                  <a:srgbClr val="000000"/>
                </a:solidFill>
                <a:latin typeface="Arial" charset="0"/>
              </a:rPr>
              <a:t>Equipment Connected:</a:t>
            </a: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 err="1">
                <a:solidFill>
                  <a:srgbClr val="000000"/>
                </a:solidFill>
                <a:latin typeface="Arial" charset="0"/>
              </a:rPr>
              <a:t>Merrychef</a:t>
            </a:r>
            <a:r>
              <a:rPr lang="en-US" sz="900" dirty="0">
                <a:solidFill>
                  <a:srgbClr val="000000"/>
                </a:solidFill>
                <a:latin typeface="Arial" charset="0"/>
              </a:rPr>
              <a:t> e4s ,e2s</a:t>
            </a: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900" dirty="0" err="1">
                <a:solidFill>
                  <a:srgbClr val="000000"/>
                </a:solidFill>
                <a:latin typeface="Arial" charset="0"/>
              </a:rPr>
              <a:t>Crem</a:t>
            </a:r>
            <a:r>
              <a:rPr lang="en-US" sz="900" dirty="0">
                <a:solidFill>
                  <a:srgbClr val="000000"/>
                </a:solidFill>
                <a:latin typeface="Arial" charset="0"/>
              </a:rPr>
              <a:t> Coffee Unity</a:t>
            </a: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sz="900" dirty="0">
                <a:solidFill>
                  <a:srgbClr val="000000"/>
                </a:solidFill>
                <a:latin typeface="Arial" charset="0"/>
              </a:rPr>
              <a:t>Carrara Large</a:t>
            </a: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r>
              <a:rPr lang="en-US" sz="900" dirty="0" err="1">
                <a:solidFill>
                  <a:srgbClr val="000000"/>
                </a:solidFill>
                <a:latin typeface="Arial" charset="0"/>
              </a:rPr>
              <a:t>Convotherm</a:t>
            </a:r>
            <a:r>
              <a:rPr lang="en-US" sz="900" dirty="0">
                <a:solidFill>
                  <a:srgbClr val="000000"/>
                </a:solidFill>
                <a:latin typeface="Arial" charset="0"/>
              </a:rPr>
              <a:t> C4</a:t>
            </a: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Tx/>
              <a:buChar char="-"/>
              <a:defRPr/>
            </a:pPr>
            <a:endParaRPr lang="en-US" sz="900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DB312A0E-B994-4BED-AA9C-E01DDE88AED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24398" y="4583530"/>
            <a:ext cx="499027" cy="48612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C8BDD35B-2AE8-4CEB-89D4-32D2F33E846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20830" y="4581981"/>
            <a:ext cx="449401" cy="47305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8D2F4E5-6E0C-422F-A7AD-FD9CC61FC15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60540" y="4761787"/>
            <a:ext cx="432854" cy="90838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12C5CBA-723E-462C-B144-4B749D5498F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587654" y="4534980"/>
            <a:ext cx="559954" cy="845116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9B134E8-7A59-4667-A27A-0D44B1A31FD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548629" y="5451023"/>
            <a:ext cx="1693471" cy="86464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9134262C-0DAB-4E49-89F7-8D542DE5234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649377" y="4665774"/>
            <a:ext cx="625859" cy="65858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FF72E1C-AD6B-4ACF-970C-96AB3CC0664F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867" y="3961453"/>
            <a:ext cx="651368" cy="663819"/>
          </a:xfrm>
          <a:prstGeom prst="rect">
            <a:avLst/>
          </a:prstGeom>
        </p:spPr>
      </p:pic>
      <p:pic>
        <p:nvPicPr>
          <p:cNvPr id="45" name="Picture 2" descr="https://resources-live.sketch.cloud/files/631a60cc-b900-4bd6-a3dc-e78294d1bdcb.png?Expires=1549501200&amp;Signature=t5~h7NXzkW9IwNtHzg8h9H5BVtXxmZ3qdQDsToB~HD8agkRYIM-DppJe9~yI6g~Ml2KaGytumR0JSZyAbSj0F5aAEFqD9Y1jxO4aRI6KQ6QNM6gYpBolpaQl14wU~~crGo5U~4RYgQML6Vg0UZ4MKUJm9dCNJGqrYHvXwh2pa~g_&amp;Key-Pair-Id=APKAJOITMW3RWOLNNPYA">
            <a:extLst>
              <a:ext uri="{FF2B5EF4-FFF2-40B4-BE49-F238E27FC236}">
                <a16:creationId xmlns:a16="http://schemas.microsoft.com/office/drawing/2014/main" id="{3562AB5D-8499-4648-92A7-171F9E718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390" y="5452923"/>
            <a:ext cx="1475321" cy="84511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AB5F837-1C00-4E1A-A253-589E60EA54A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11917" y="4707644"/>
            <a:ext cx="633138" cy="66646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EA0A8D7-24AA-435B-B3A1-2A7F71C2150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14960" y="4666736"/>
            <a:ext cx="708908" cy="69057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D72B6A27-0F3E-4CBB-8E88-2C493C7BE2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0261" y="4649782"/>
            <a:ext cx="608595" cy="7303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1FBF36C-F549-4360-A053-8EF154169A9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696470" y="5446886"/>
            <a:ext cx="1346277" cy="86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6930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B17FC7-2A3B-4CF3-B136-9538D58A6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32" y="1068406"/>
            <a:ext cx="2400300" cy="828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19C54C-03B5-4E3B-B843-153C2FF48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7" y="1538061"/>
            <a:ext cx="11706225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01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C52030-CCA7-4568-A9A9-CE77D22DE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" y="1838325"/>
            <a:ext cx="11610975" cy="3181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4A0EAC-DAFE-4DD9-BAA0-F4C379C0B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2" y="1610637"/>
            <a:ext cx="4991572" cy="100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94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862132F9B554E9946CF70EA2C7806" ma:contentTypeVersion="7" ma:contentTypeDescription="Create a new document." ma:contentTypeScope="" ma:versionID="5ce127c24070907d7b00e0713463ebd1">
  <xsd:schema xmlns:xsd="http://www.w3.org/2001/XMLSchema" xmlns:xs="http://www.w3.org/2001/XMLSchema" xmlns:p="http://schemas.microsoft.com/office/2006/metadata/properties" xmlns:ns3="8fc51a7a-15c2-43a0-b2a7-424944aee6bc" xmlns:ns4="dfd38d0b-ab33-4df4-b5d6-edd558561e4b" targetNamespace="http://schemas.microsoft.com/office/2006/metadata/properties" ma:root="true" ma:fieldsID="39f62079ab05458c0ad0df3c6a168689" ns3:_="" ns4:_="">
    <xsd:import namespace="8fc51a7a-15c2-43a0-b2a7-424944aee6bc"/>
    <xsd:import namespace="dfd38d0b-ab33-4df4-b5d6-edd558561e4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c51a7a-15c2-43a0-b2a7-424944aee6b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fd38d0b-ab33-4df4-b5d6-edd558561e4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377277D-3F27-4645-8FEF-B4A507BC0B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fc51a7a-15c2-43a0-b2a7-424944aee6bc"/>
    <ds:schemaRef ds:uri="dfd38d0b-ab33-4df4-b5d6-edd558561e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1B91701-6C91-4075-9B7F-4B536C42E61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8D944E7-7E6A-4EC9-89AA-C64231B4731F}">
  <ds:schemaRefs>
    <ds:schemaRef ds:uri="http://schemas.microsoft.com/office/2006/documentManagement/types"/>
    <ds:schemaRef ds:uri="http://schemas.microsoft.com/office/infopath/2007/PartnerControls"/>
    <ds:schemaRef ds:uri="8fc51a7a-15c2-43a0-b2a7-424944aee6bc"/>
    <ds:schemaRef ds:uri="dfd38d0b-ab33-4df4-b5d6-edd558561e4b"/>
    <ds:schemaRef ds:uri="http://www.w3.org/XML/1998/namespace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187</TotalTime>
  <Words>768</Words>
  <Application>Microsoft Office PowerPoint</Application>
  <PresentationFormat>Widescreen</PresentationFormat>
  <Paragraphs>158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 2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Welbilt - HCL Kitchen Connect Journey Since 2015 </vt:lpstr>
      <vt:lpstr>Welbilt - HCL Kitchen Connect Engagement Overview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Nooka Nageswararao K</dc:creator>
  <cp:lastModifiedBy>Nooka Nageswararao K</cp:lastModifiedBy>
  <cp:revision>186</cp:revision>
  <dcterms:created xsi:type="dcterms:W3CDTF">2022-10-07T11:51:31Z</dcterms:created>
  <dcterms:modified xsi:type="dcterms:W3CDTF">2022-10-07T14:59:07Z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da6df57a-6794-447a-b406-638ecdcf9bb7</vt:lpwstr>
  </property>
  <property fmtid="{D5CDD505-2E9C-101B-9397-08002B2CF9AE}" pid="3" name="HCLClassification">
    <vt:lpwstr>HCL_Cla5s_1nt3rnal</vt:lpwstr>
  </property>
  <property fmtid="{D5CDD505-2E9C-101B-9397-08002B2CF9AE}" pid="4" name="ContentTypeId">
    <vt:lpwstr>0x010100DC7862132F9B554E9946CF70EA2C7806</vt:lpwstr>
  </property>
</Properties>
</file>